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464" r:id="rId2"/>
    <p:sldId id="2420" r:id="rId3"/>
    <p:sldId id="2401" r:id="rId4"/>
    <p:sldId id="2469" r:id="rId5"/>
    <p:sldId id="2427" r:id="rId6"/>
    <p:sldId id="2465" r:id="rId7"/>
    <p:sldId id="2470" r:id="rId8"/>
    <p:sldId id="2466" r:id="rId9"/>
    <p:sldId id="2471" r:id="rId10"/>
    <p:sldId id="2467" r:id="rId11"/>
    <p:sldId id="2473" r:id="rId12"/>
    <p:sldId id="2474" r:id="rId13"/>
    <p:sldId id="2486" r:id="rId14"/>
    <p:sldId id="2487" r:id="rId15"/>
    <p:sldId id="2479" r:id="rId16"/>
    <p:sldId id="2476" r:id="rId17"/>
    <p:sldId id="2481" r:id="rId18"/>
    <p:sldId id="2482" r:id="rId19"/>
    <p:sldId id="2483" r:id="rId20"/>
    <p:sldId id="2484" r:id="rId21"/>
    <p:sldId id="2477" r:id="rId22"/>
    <p:sldId id="2468" r:id="rId23"/>
    <p:sldId id="2478" r:id="rId24"/>
    <p:sldId id="2323" r:id="rId25"/>
    <p:sldId id="2480" r:id="rId26"/>
  </p:sldIdLst>
  <p:sldSz cx="24377650" cy="13716000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나눔고딕" panose="020D0604000000000000" pitchFamily="50" charset="-127"/>
      <p:regular r:id="rId30"/>
      <p:bold r:id="rId31"/>
    </p:embeddedFont>
    <p:embeddedFont>
      <p:font typeface="나눔고딕 ExtraBold" panose="020D0904000000000000" pitchFamily="50" charset="-127"/>
      <p:bold r:id="rId32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FE7"/>
    <a:srgbClr val="000C28"/>
    <a:srgbClr val="007434"/>
    <a:srgbClr val="00421E"/>
    <a:srgbClr val="002452"/>
    <a:srgbClr val="E3E4E6"/>
    <a:srgbClr val="583F52"/>
    <a:srgbClr val="000820"/>
    <a:srgbClr val="001334"/>
    <a:srgbClr val="F52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 autoAdjust="0"/>
    <p:restoredTop sz="83516" autoAdjust="0"/>
  </p:normalViewPr>
  <p:slideViewPr>
    <p:cSldViewPr snapToGrid="0" snapToObjects="1">
      <p:cViewPr varScale="1">
        <p:scale>
          <a:sx n="36" d="100"/>
          <a:sy n="36" d="100"/>
        </p:scale>
        <p:origin x="965" y="48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1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43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42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53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11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62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56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1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25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42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96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3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3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23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99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3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3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5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2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23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5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21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5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5790412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0256392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319509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5366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6623824"/>
            <a:ext cx="12188825" cy="70921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188825" y="6623824"/>
            <a:ext cx="12188825" cy="70921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9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372479" y="4043359"/>
            <a:ext cx="3665318" cy="3665318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8788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2497024" y="3330648"/>
            <a:ext cx="9119339" cy="62499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2844424" y="3330648"/>
            <a:ext cx="9119339" cy="62499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4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78216" y="0"/>
            <a:ext cx="121994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815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23425942" y="311150"/>
            <a:ext cx="933515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r>
              <a:rPr lang="id-ID" sz="2400" b="1" i="0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4041" r:id="rId2"/>
    <p:sldLayoutId id="2147484034" r:id="rId3"/>
    <p:sldLayoutId id="2147484043" r:id="rId4"/>
    <p:sldLayoutId id="2147484044" r:id="rId5"/>
    <p:sldLayoutId id="2147484045" r:id="rId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hyperlink" Target="https://adrianperez.org/json-web-tokens-with-rails-sorcery-and-angularj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B15597F-972B-40E6-8C78-CE95DEC7A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2" y="-28812"/>
            <a:ext cx="24412292" cy="16783450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>
            <a:off x="6789786" y="8766764"/>
            <a:ext cx="10798149" cy="0"/>
          </a:xfrm>
          <a:prstGeom prst="line">
            <a:avLst/>
          </a:prstGeom>
          <a:ln w="7620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89786" y="4937536"/>
            <a:ext cx="107981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0" b="1" spc="8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SAFEFOOD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868CD-3022-7541-B0B9-7FF9CAF7A4E1}"/>
              </a:ext>
            </a:extLst>
          </p:cNvPr>
          <p:cNvCxnSpPr>
            <a:cxnSpLocks/>
          </p:cNvCxnSpPr>
          <p:nvPr/>
        </p:nvCxnSpPr>
        <p:spPr>
          <a:xfrm>
            <a:off x="6789786" y="4067764"/>
            <a:ext cx="10798149" cy="0"/>
          </a:xfrm>
          <a:prstGeom prst="line">
            <a:avLst/>
          </a:prstGeom>
          <a:ln w="7620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1BD23F-49AB-CA49-A064-42DF2BB2669A}"/>
              </a:ext>
            </a:extLst>
          </p:cNvPr>
          <p:cNvSpPr txBox="1"/>
          <p:nvPr/>
        </p:nvSpPr>
        <p:spPr>
          <a:xfrm>
            <a:off x="9739632" y="7214623"/>
            <a:ext cx="489839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bg1">
                    <a:lumMod val="8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HEALTHY FOOD FOR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398E-113D-43F6-A89A-96279993A914}"/>
              </a:ext>
            </a:extLst>
          </p:cNvPr>
          <p:cNvSpPr txBox="1"/>
          <p:nvPr/>
        </p:nvSpPr>
        <p:spPr>
          <a:xfrm>
            <a:off x="388891" y="13084281"/>
            <a:ext cx="3459601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pc="600" dirty="0" err="1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SemiBold" charset="0"/>
              </a:rPr>
              <a:t>문대희</a:t>
            </a:r>
            <a:r>
              <a:rPr lang="ko-KR" altLang="en-US" spc="600" dirty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SemiBold" charset="0"/>
              </a:rPr>
              <a:t> 이정수</a:t>
            </a:r>
            <a:endParaRPr lang="en-US" spc="600" dirty="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oppi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4686BE-06AF-497D-8BBD-ADE424BB8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2" y="-28812"/>
            <a:ext cx="24412292" cy="167834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865153" y="6091448"/>
            <a:ext cx="46474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400" b="1" spc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개발결과</a:t>
            </a:r>
            <a:endParaRPr lang="en-US" sz="8400" b="1" spc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571772" y="9041086"/>
            <a:ext cx="126573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rPr>
              <a:t>RESULT</a:t>
            </a:r>
          </a:p>
        </p:txBody>
      </p:sp>
      <p:sp>
        <p:nvSpPr>
          <p:cNvPr id="2" name="Oval 1"/>
          <p:cNvSpPr/>
          <p:nvPr/>
        </p:nvSpPr>
        <p:spPr>
          <a:xfrm>
            <a:off x="11245618" y="3346513"/>
            <a:ext cx="1962614" cy="1962614"/>
          </a:xfrm>
          <a:prstGeom prst="ellipse">
            <a:avLst/>
          </a:prstGeom>
          <a:solidFill>
            <a:srgbClr val="007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637"/>
          <p:cNvSpPr/>
          <p:nvPr/>
        </p:nvSpPr>
        <p:spPr>
          <a:xfrm>
            <a:off x="11989118" y="3891841"/>
            <a:ext cx="475614" cy="87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337841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ubtitle 2"/>
          <p:cNvSpPr txBox="1">
            <a:spLocks/>
          </p:cNvSpPr>
          <p:nvPr/>
        </p:nvSpPr>
        <p:spPr>
          <a:xfrm>
            <a:off x="15117469" y="5625855"/>
            <a:ext cx="6598563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altLang="ko-KR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Java / </a:t>
            </a:r>
            <a:r>
              <a:rPr lang="en-US" altLang="ko-KR" dirty="0" err="1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Javascipt</a:t>
            </a:r>
            <a:endParaRPr lang="en-US" altLang="ko-KR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224661" y="5731747"/>
            <a:ext cx="162095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개발언어</a:t>
            </a:r>
            <a:endParaRPr lang="en-US" sz="2800" b="1" dirty="0">
              <a:solidFill>
                <a:schemeClr val="tx2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05C40-A1DE-1B4E-9E84-907536C7C797}"/>
              </a:ext>
            </a:extLst>
          </p:cNvPr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755B58-9D7E-3C41-AA19-A80B5424ECCE}"/>
              </a:ext>
            </a:extLst>
          </p:cNvPr>
          <p:cNvSpPr txBox="1"/>
          <p:nvPr/>
        </p:nvSpPr>
        <p:spPr>
          <a:xfrm>
            <a:off x="10204985" y="1160870"/>
            <a:ext cx="39677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개발환경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FE3E627-DD53-48B4-B7E3-621B3AE0174D}"/>
              </a:ext>
            </a:extLst>
          </p:cNvPr>
          <p:cNvSpPr txBox="1">
            <a:spLocks/>
          </p:cNvSpPr>
          <p:nvPr/>
        </p:nvSpPr>
        <p:spPr>
          <a:xfrm>
            <a:off x="15113483" y="6463830"/>
            <a:ext cx="6598563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altLang="ko-KR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Eclipse, Visual Studio 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B79CF-EEC2-4DD1-8104-4375F92D9E07}"/>
              </a:ext>
            </a:extLst>
          </p:cNvPr>
          <p:cNvSpPr txBox="1"/>
          <p:nvPr/>
        </p:nvSpPr>
        <p:spPr>
          <a:xfrm>
            <a:off x="13220675" y="6569722"/>
            <a:ext cx="68159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IDE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BD60156-B91C-4858-ABD5-CB029D9DF38E}"/>
              </a:ext>
            </a:extLst>
          </p:cNvPr>
          <p:cNvSpPr txBox="1">
            <a:spLocks/>
          </p:cNvSpPr>
          <p:nvPr/>
        </p:nvSpPr>
        <p:spPr>
          <a:xfrm>
            <a:off x="15117469" y="7249332"/>
            <a:ext cx="6598563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altLang="ko-KR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Spring Boot, Vue.js, </a:t>
            </a:r>
            <a:r>
              <a:rPr lang="en-US" altLang="ko-KR" dirty="0" err="1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MyBatis</a:t>
            </a:r>
            <a:endParaRPr lang="en-US" altLang="ko-KR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696A1-372D-43A5-AF62-5DA7A08CCD13}"/>
              </a:ext>
            </a:extLst>
          </p:cNvPr>
          <p:cNvSpPr txBox="1"/>
          <p:nvPr/>
        </p:nvSpPr>
        <p:spPr>
          <a:xfrm>
            <a:off x="13224661" y="7355224"/>
            <a:ext cx="187769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Framework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2893BED-BEBC-4DE0-AC01-81AC76C5FD44}"/>
              </a:ext>
            </a:extLst>
          </p:cNvPr>
          <p:cNvSpPr txBox="1">
            <a:spLocks/>
          </p:cNvSpPr>
          <p:nvPr/>
        </p:nvSpPr>
        <p:spPr>
          <a:xfrm>
            <a:off x="15102355" y="8016786"/>
            <a:ext cx="6598563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altLang="ko-KR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MySQL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B5E2F9-0E43-4422-8E84-A6DF8527F96E}"/>
              </a:ext>
            </a:extLst>
          </p:cNvPr>
          <p:cNvSpPr txBox="1"/>
          <p:nvPr/>
        </p:nvSpPr>
        <p:spPr>
          <a:xfrm>
            <a:off x="13209547" y="8122678"/>
            <a:ext cx="158844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800" b="1" dirty="0" err="1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DataBase</a:t>
            </a:r>
            <a:endParaRPr lang="en-US" sz="2800" b="1" dirty="0">
              <a:solidFill>
                <a:schemeClr val="tx2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92326-D882-4F34-8449-6F3F01FA4F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02" y="4292933"/>
            <a:ext cx="10314834" cy="688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8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E7CE64F-2D58-4C55-B321-03FBAC562E7C}"/>
              </a:ext>
            </a:extLst>
          </p:cNvPr>
          <p:cNvSpPr/>
          <p:nvPr/>
        </p:nvSpPr>
        <p:spPr>
          <a:xfrm>
            <a:off x="13927066" y="4748579"/>
            <a:ext cx="3569332" cy="7281496"/>
          </a:xfrm>
          <a:prstGeom prst="roundRect">
            <a:avLst>
              <a:gd name="adj" fmla="val 74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05C40-A1DE-1B4E-9E84-907536C7C797}"/>
              </a:ext>
            </a:extLst>
          </p:cNvPr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755B58-9D7E-3C41-AA19-A80B5424ECCE}"/>
              </a:ext>
            </a:extLst>
          </p:cNvPr>
          <p:cNvSpPr txBox="1"/>
          <p:nvPr/>
        </p:nvSpPr>
        <p:spPr>
          <a:xfrm>
            <a:off x="9082084" y="1160870"/>
            <a:ext cx="62135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시스템 구조도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DA466F78-F9BE-417E-9415-23531F3E8A64}"/>
              </a:ext>
            </a:extLst>
          </p:cNvPr>
          <p:cNvSpPr>
            <a:spLocks/>
          </p:cNvSpPr>
          <p:nvPr/>
        </p:nvSpPr>
        <p:spPr bwMode="auto">
          <a:xfrm>
            <a:off x="19415784" y="5338812"/>
            <a:ext cx="2264025" cy="2581176"/>
          </a:xfrm>
          <a:custGeom>
            <a:avLst/>
            <a:gdLst/>
            <a:ahLst/>
            <a:cxnLst/>
            <a:rect l="l" t="t" r="r" b="b"/>
            <a:pathLst>
              <a:path w="3384376" h="3858469">
                <a:moveTo>
                  <a:pt x="1740934" y="236685"/>
                </a:moveTo>
                <a:lnTo>
                  <a:pt x="1571200" y="249050"/>
                </a:lnTo>
                <a:lnTo>
                  <a:pt x="1377859" y="294013"/>
                </a:lnTo>
                <a:lnTo>
                  <a:pt x="1316035" y="316494"/>
                </a:lnTo>
                <a:lnTo>
                  <a:pt x="1250839" y="341224"/>
                </a:lnTo>
                <a:lnTo>
                  <a:pt x="1187891" y="369326"/>
                </a:lnTo>
                <a:lnTo>
                  <a:pt x="1123819" y="403048"/>
                </a:lnTo>
                <a:lnTo>
                  <a:pt x="1063119" y="439018"/>
                </a:lnTo>
                <a:lnTo>
                  <a:pt x="1003544" y="478360"/>
                </a:lnTo>
                <a:lnTo>
                  <a:pt x="948464" y="523323"/>
                </a:lnTo>
                <a:lnTo>
                  <a:pt x="896757" y="571658"/>
                </a:lnTo>
                <a:lnTo>
                  <a:pt x="850670" y="625614"/>
                </a:lnTo>
                <a:lnTo>
                  <a:pt x="809079" y="680693"/>
                </a:lnTo>
                <a:lnTo>
                  <a:pt x="776481" y="741393"/>
                </a:lnTo>
                <a:lnTo>
                  <a:pt x="749504" y="807713"/>
                </a:lnTo>
                <a:lnTo>
                  <a:pt x="733767" y="876282"/>
                </a:lnTo>
                <a:lnTo>
                  <a:pt x="725898" y="952718"/>
                </a:lnTo>
                <a:lnTo>
                  <a:pt x="729270" y="1005550"/>
                </a:lnTo>
                <a:lnTo>
                  <a:pt x="743883" y="1055009"/>
                </a:lnTo>
                <a:lnTo>
                  <a:pt x="764117" y="1099972"/>
                </a:lnTo>
                <a:lnTo>
                  <a:pt x="793342" y="1140438"/>
                </a:lnTo>
                <a:lnTo>
                  <a:pt x="823692" y="1178657"/>
                </a:lnTo>
                <a:lnTo>
                  <a:pt x="858539" y="1212379"/>
                </a:lnTo>
                <a:lnTo>
                  <a:pt x="893385" y="1238232"/>
                </a:lnTo>
                <a:lnTo>
                  <a:pt x="929355" y="1262962"/>
                </a:lnTo>
                <a:lnTo>
                  <a:pt x="976566" y="1280947"/>
                </a:lnTo>
                <a:lnTo>
                  <a:pt x="1028273" y="1293312"/>
                </a:lnTo>
                <a:lnTo>
                  <a:pt x="1085601" y="1302304"/>
                </a:lnTo>
                <a:lnTo>
                  <a:pt x="1146301" y="1307925"/>
                </a:lnTo>
                <a:lnTo>
                  <a:pt x="1210373" y="1312421"/>
                </a:lnTo>
                <a:lnTo>
                  <a:pt x="1273321" y="1313545"/>
                </a:lnTo>
                <a:lnTo>
                  <a:pt x="1338517" y="1313545"/>
                </a:lnTo>
                <a:lnTo>
                  <a:pt x="1403713" y="1315793"/>
                </a:lnTo>
                <a:lnTo>
                  <a:pt x="1465537" y="1320290"/>
                </a:lnTo>
                <a:lnTo>
                  <a:pt x="1522865" y="1324786"/>
                </a:lnTo>
                <a:lnTo>
                  <a:pt x="1575696" y="1332654"/>
                </a:lnTo>
                <a:lnTo>
                  <a:pt x="1625155" y="1345019"/>
                </a:lnTo>
                <a:lnTo>
                  <a:pt x="1665622" y="1360756"/>
                </a:lnTo>
                <a:lnTo>
                  <a:pt x="1695971" y="1383238"/>
                </a:lnTo>
                <a:lnTo>
                  <a:pt x="1720701" y="1407967"/>
                </a:lnTo>
                <a:lnTo>
                  <a:pt x="1743182" y="1437193"/>
                </a:lnTo>
                <a:lnTo>
                  <a:pt x="1760043" y="1465295"/>
                </a:lnTo>
                <a:lnTo>
                  <a:pt x="1775780" y="1497893"/>
                </a:lnTo>
                <a:lnTo>
                  <a:pt x="1788145" y="1528243"/>
                </a:lnTo>
                <a:lnTo>
                  <a:pt x="1800510" y="1560841"/>
                </a:lnTo>
                <a:lnTo>
                  <a:pt x="1812875" y="1594563"/>
                </a:lnTo>
                <a:lnTo>
                  <a:pt x="1827488" y="1624913"/>
                </a:lnTo>
                <a:lnTo>
                  <a:pt x="1840977" y="1655263"/>
                </a:lnTo>
                <a:lnTo>
                  <a:pt x="1857838" y="1684489"/>
                </a:lnTo>
                <a:lnTo>
                  <a:pt x="1875823" y="1710342"/>
                </a:lnTo>
                <a:lnTo>
                  <a:pt x="1898304" y="1735072"/>
                </a:lnTo>
                <a:lnTo>
                  <a:pt x="1925282" y="1755305"/>
                </a:lnTo>
                <a:lnTo>
                  <a:pt x="1957880" y="1772166"/>
                </a:lnTo>
                <a:lnTo>
                  <a:pt x="1997222" y="1785655"/>
                </a:lnTo>
                <a:lnTo>
                  <a:pt x="2039937" y="1794647"/>
                </a:lnTo>
                <a:lnTo>
                  <a:pt x="2090520" y="1798020"/>
                </a:lnTo>
                <a:lnTo>
                  <a:pt x="2152344" y="1796896"/>
                </a:lnTo>
                <a:lnTo>
                  <a:pt x="2178198" y="1837362"/>
                </a:lnTo>
                <a:lnTo>
                  <a:pt x="2209672" y="1880077"/>
                </a:lnTo>
                <a:lnTo>
                  <a:pt x="2245642" y="1925040"/>
                </a:lnTo>
                <a:lnTo>
                  <a:pt x="2287233" y="1967754"/>
                </a:lnTo>
                <a:lnTo>
                  <a:pt x="2329947" y="2009345"/>
                </a:lnTo>
                <a:lnTo>
                  <a:pt x="2372662" y="2039695"/>
                </a:lnTo>
                <a:lnTo>
                  <a:pt x="2415377" y="2062176"/>
                </a:lnTo>
                <a:lnTo>
                  <a:pt x="2452471" y="2072293"/>
                </a:lnTo>
                <a:lnTo>
                  <a:pt x="2495186" y="2074541"/>
                </a:lnTo>
                <a:lnTo>
                  <a:pt x="2542397" y="2072293"/>
                </a:lnTo>
                <a:lnTo>
                  <a:pt x="2591856" y="2067797"/>
                </a:lnTo>
                <a:lnTo>
                  <a:pt x="2642439" y="2057680"/>
                </a:lnTo>
                <a:lnTo>
                  <a:pt x="2691898" y="2045315"/>
                </a:lnTo>
                <a:lnTo>
                  <a:pt x="2740233" y="2031826"/>
                </a:lnTo>
                <a:lnTo>
                  <a:pt x="2784072" y="2014965"/>
                </a:lnTo>
                <a:lnTo>
                  <a:pt x="2824539" y="1999228"/>
                </a:lnTo>
                <a:lnTo>
                  <a:pt x="2854888" y="1982367"/>
                </a:lnTo>
                <a:lnTo>
                  <a:pt x="2879618" y="1967754"/>
                </a:lnTo>
                <a:lnTo>
                  <a:pt x="2916712" y="1939653"/>
                </a:lnTo>
                <a:lnTo>
                  <a:pt x="2952683" y="1907055"/>
                </a:lnTo>
                <a:lnTo>
                  <a:pt x="2987529" y="1872208"/>
                </a:lnTo>
                <a:lnTo>
                  <a:pt x="3022375" y="1835114"/>
                </a:lnTo>
                <a:lnTo>
                  <a:pt x="3054973" y="1792399"/>
                </a:lnTo>
                <a:lnTo>
                  <a:pt x="3084199" y="1747437"/>
                </a:lnTo>
                <a:lnTo>
                  <a:pt x="3110053" y="1697977"/>
                </a:lnTo>
                <a:lnTo>
                  <a:pt x="3132534" y="1642898"/>
                </a:lnTo>
                <a:lnTo>
                  <a:pt x="3149395" y="1585570"/>
                </a:lnTo>
                <a:lnTo>
                  <a:pt x="3161760" y="1520374"/>
                </a:lnTo>
                <a:lnTo>
                  <a:pt x="3166256" y="1452930"/>
                </a:lnTo>
                <a:lnTo>
                  <a:pt x="3164008" y="1377617"/>
                </a:lnTo>
                <a:lnTo>
                  <a:pt x="3153891" y="1297808"/>
                </a:lnTo>
                <a:lnTo>
                  <a:pt x="3129162" y="1178657"/>
                </a:lnTo>
                <a:lnTo>
                  <a:pt x="3098812" y="1068498"/>
                </a:lnTo>
                <a:lnTo>
                  <a:pt x="3059469" y="962835"/>
                </a:lnTo>
                <a:lnTo>
                  <a:pt x="3012258" y="863917"/>
                </a:lnTo>
                <a:lnTo>
                  <a:pt x="2959427" y="772867"/>
                </a:lnTo>
                <a:lnTo>
                  <a:pt x="2896479" y="686314"/>
                </a:lnTo>
                <a:lnTo>
                  <a:pt x="2829035" y="608753"/>
                </a:lnTo>
                <a:lnTo>
                  <a:pt x="2750350" y="539060"/>
                </a:lnTo>
                <a:lnTo>
                  <a:pt x="2669417" y="473864"/>
                </a:lnTo>
                <a:lnTo>
                  <a:pt x="2577243" y="418785"/>
                </a:lnTo>
                <a:lnTo>
                  <a:pt x="2479449" y="369326"/>
                </a:lnTo>
                <a:lnTo>
                  <a:pt x="2374910" y="326611"/>
                </a:lnTo>
                <a:lnTo>
                  <a:pt x="2262503" y="294013"/>
                </a:lnTo>
                <a:lnTo>
                  <a:pt x="2142228" y="268159"/>
                </a:lnTo>
                <a:lnTo>
                  <a:pt x="2017456" y="249050"/>
                </a:lnTo>
                <a:lnTo>
                  <a:pt x="1882567" y="238933"/>
                </a:lnTo>
                <a:close/>
                <a:moveTo>
                  <a:pt x="1743955" y="0"/>
                </a:moveTo>
                <a:lnTo>
                  <a:pt x="1891201" y="1188"/>
                </a:lnTo>
                <a:lnTo>
                  <a:pt x="2029245" y="11883"/>
                </a:lnTo>
                <a:lnTo>
                  <a:pt x="2160387" y="29708"/>
                </a:lnTo>
                <a:lnTo>
                  <a:pt x="2285777" y="55851"/>
                </a:lnTo>
                <a:lnTo>
                  <a:pt x="2405415" y="87936"/>
                </a:lnTo>
                <a:lnTo>
                  <a:pt x="2515850" y="129527"/>
                </a:lnTo>
                <a:lnTo>
                  <a:pt x="2622834" y="174683"/>
                </a:lnTo>
                <a:lnTo>
                  <a:pt x="2720615" y="228157"/>
                </a:lnTo>
                <a:lnTo>
                  <a:pt x="2812644" y="288761"/>
                </a:lnTo>
                <a:lnTo>
                  <a:pt x="2901222" y="356496"/>
                </a:lnTo>
                <a:lnTo>
                  <a:pt x="2980598" y="428983"/>
                </a:lnTo>
                <a:lnTo>
                  <a:pt x="3053071" y="509789"/>
                </a:lnTo>
                <a:lnTo>
                  <a:pt x="3120942" y="594159"/>
                </a:lnTo>
                <a:lnTo>
                  <a:pt x="3180761" y="684471"/>
                </a:lnTo>
                <a:lnTo>
                  <a:pt x="3235979" y="779537"/>
                </a:lnTo>
                <a:lnTo>
                  <a:pt x="3272791" y="859154"/>
                </a:lnTo>
                <a:lnTo>
                  <a:pt x="3305001" y="948278"/>
                </a:lnTo>
                <a:lnTo>
                  <a:pt x="3333760" y="1045720"/>
                </a:lnTo>
                <a:lnTo>
                  <a:pt x="3356767" y="1151480"/>
                </a:lnTo>
                <a:lnTo>
                  <a:pt x="3374023" y="1259617"/>
                </a:lnTo>
                <a:lnTo>
                  <a:pt x="3382075" y="1371319"/>
                </a:lnTo>
                <a:lnTo>
                  <a:pt x="3384376" y="1485398"/>
                </a:lnTo>
                <a:lnTo>
                  <a:pt x="3377474" y="1598288"/>
                </a:lnTo>
                <a:lnTo>
                  <a:pt x="3363669" y="1708802"/>
                </a:lnTo>
                <a:lnTo>
                  <a:pt x="3338361" y="1816939"/>
                </a:lnTo>
                <a:lnTo>
                  <a:pt x="3305001" y="1909627"/>
                </a:lnTo>
                <a:lnTo>
                  <a:pt x="3264738" y="1996375"/>
                </a:lnTo>
                <a:lnTo>
                  <a:pt x="3216423" y="2075992"/>
                </a:lnTo>
                <a:lnTo>
                  <a:pt x="3166957" y="2153233"/>
                </a:lnTo>
                <a:lnTo>
                  <a:pt x="3111739" y="2229285"/>
                </a:lnTo>
                <a:lnTo>
                  <a:pt x="3057672" y="2300584"/>
                </a:lnTo>
                <a:lnTo>
                  <a:pt x="3003605" y="2374260"/>
                </a:lnTo>
                <a:lnTo>
                  <a:pt x="2950688" y="2447935"/>
                </a:lnTo>
                <a:lnTo>
                  <a:pt x="2915027" y="2507351"/>
                </a:lnTo>
                <a:lnTo>
                  <a:pt x="2886268" y="2575085"/>
                </a:lnTo>
                <a:lnTo>
                  <a:pt x="2863260" y="2646385"/>
                </a:lnTo>
                <a:lnTo>
                  <a:pt x="2844855" y="2723625"/>
                </a:lnTo>
                <a:lnTo>
                  <a:pt x="2842554" y="2760463"/>
                </a:lnTo>
                <a:lnTo>
                  <a:pt x="2844855" y="2804431"/>
                </a:lnTo>
                <a:lnTo>
                  <a:pt x="2850606" y="2857905"/>
                </a:lnTo>
                <a:lnTo>
                  <a:pt x="2858659" y="2913756"/>
                </a:lnTo>
                <a:lnTo>
                  <a:pt x="2871313" y="2974360"/>
                </a:lnTo>
                <a:lnTo>
                  <a:pt x="2886268" y="3034965"/>
                </a:lnTo>
                <a:lnTo>
                  <a:pt x="2901222" y="3093192"/>
                </a:lnTo>
                <a:lnTo>
                  <a:pt x="2917328" y="3149043"/>
                </a:lnTo>
                <a:lnTo>
                  <a:pt x="2932282" y="3198952"/>
                </a:lnTo>
                <a:lnTo>
                  <a:pt x="2947237" y="3242920"/>
                </a:lnTo>
                <a:lnTo>
                  <a:pt x="2959891" y="3275005"/>
                </a:lnTo>
                <a:lnTo>
                  <a:pt x="2978297" y="3322538"/>
                </a:lnTo>
                <a:lnTo>
                  <a:pt x="2995552" y="3380765"/>
                </a:lnTo>
                <a:lnTo>
                  <a:pt x="3013958" y="3446123"/>
                </a:lnTo>
                <a:lnTo>
                  <a:pt x="3032364" y="3512668"/>
                </a:lnTo>
                <a:lnTo>
                  <a:pt x="3053071" y="3573273"/>
                </a:lnTo>
                <a:lnTo>
                  <a:pt x="3074928" y="3626747"/>
                </a:lnTo>
                <a:lnTo>
                  <a:pt x="2878215" y="3692105"/>
                </a:lnTo>
                <a:lnTo>
                  <a:pt x="2687254" y="3747955"/>
                </a:lnTo>
                <a:lnTo>
                  <a:pt x="2505497" y="3793112"/>
                </a:lnTo>
                <a:lnTo>
                  <a:pt x="2328340" y="3826384"/>
                </a:lnTo>
                <a:lnTo>
                  <a:pt x="2155785" y="3850151"/>
                </a:lnTo>
                <a:lnTo>
                  <a:pt x="1988983" y="3858469"/>
                </a:lnTo>
                <a:lnTo>
                  <a:pt x="1825631" y="3856092"/>
                </a:lnTo>
                <a:lnTo>
                  <a:pt x="1666880" y="3840644"/>
                </a:lnTo>
                <a:lnTo>
                  <a:pt x="1510430" y="3813313"/>
                </a:lnTo>
                <a:lnTo>
                  <a:pt x="1503528" y="3774098"/>
                </a:lnTo>
                <a:lnTo>
                  <a:pt x="1495476" y="3728942"/>
                </a:lnTo>
                <a:lnTo>
                  <a:pt x="1485122" y="3674280"/>
                </a:lnTo>
                <a:lnTo>
                  <a:pt x="1477070" y="3616052"/>
                </a:lnTo>
                <a:lnTo>
                  <a:pt x="1465566" y="3553071"/>
                </a:lnTo>
                <a:lnTo>
                  <a:pt x="1454062" y="3488902"/>
                </a:lnTo>
                <a:lnTo>
                  <a:pt x="1441408" y="3425921"/>
                </a:lnTo>
                <a:lnTo>
                  <a:pt x="1426454" y="3365317"/>
                </a:lnTo>
                <a:lnTo>
                  <a:pt x="1411499" y="3307089"/>
                </a:lnTo>
                <a:lnTo>
                  <a:pt x="1393093" y="3255992"/>
                </a:lnTo>
                <a:lnTo>
                  <a:pt x="1373537" y="3212024"/>
                </a:lnTo>
                <a:lnTo>
                  <a:pt x="1352830" y="3177563"/>
                </a:lnTo>
                <a:lnTo>
                  <a:pt x="1329823" y="3156173"/>
                </a:lnTo>
                <a:lnTo>
                  <a:pt x="1304515" y="3145478"/>
                </a:lnTo>
                <a:lnTo>
                  <a:pt x="1275756" y="3140725"/>
                </a:lnTo>
                <a:lnTo>
                  <a:pt x="1242395" y="3143102"/>
                </a:lnTo>
                <a:lnTo>
                  <a:pt x="1209035" y="3147855"/>
                </a:lnTo>
                <a:lnTo>
                  <a:pt x="1177975" y="3156173"/>
                </a:lnTo>
                <a:lnTo>
                  <a:pt x="1148065" y="3164491"/>
                </a:lnTo>
                <a:lnTo>
                  <a:pt x="1120456" y="3172809"/>
                </a:lnTo>
                <a:lnTo>
                  <a:pt x="1099750" y="3179939"/>
                </a:lnTo>
                <a:lnTo>
                  <a:pt x="1050284" y="3196576"/>
                </a:lnTo>
                <a:lnTo>
                  <a:pt x="993916" y="3212024"/>
                </a:lnTo>
                <a:lnTo>
                  <a:pt x="930646" y="3225095"/>
                </a:lnTo>
                <a:lnTo>
                  <a:pt x="863925" y="3233414"/>
                </a:lnTo>
                <a:lnTo>
                  <a:pt x="797204" y="3240544"/>
                </a:lnTo>
                <a:lnTo>
                  <a:pt x="729332" y="3242920"/>
                </a:lnTo>
                <a:lnTo>
                  <a:pt x="664912" y="3238167"/>
                </a:lnTo>
                <a:lnTo>
                  <a:pt x="603942" y="3227472"/>
                </a:lnTo>
                <a:lnTo>
                  <a:pt x="570582" y="3219154"/>
                </a:lnTo>
                <a:lnTo>
                  <a:pt x="537221" y="3203706"/>
                </a:lnTo>
                <a:lnTo>
                  <a:pt x="503860" y="3185881"/>
                </a:lnTo>
                <a:lnTo>
                  <a:pt x="475101" y="3164491"/>
                </a:lnTo>
                <a:lnTo>
                  <a:pt x="445192" y="3138348"/>
                </a:lnTo>
                <a:lnTo>
                  <a:pt x="422184" y="3111017"/>
                </a:lnTo>
                <a:lnTo>
                  <a:pt x="406079" y="3076556"/>
                </a:lnTo>
                <a:lnTo>
                  <a:pt x="393425" y="3037341"/>
                </a:lnTo>
                <a:lnTo>
                  <a:pt x="388824" y="2994562"/>
                </a:lnTo>
                <a:lnTo>
                  <a:pt x="393425" y="2947029"/>
                </a:lnTo>
                <a:lnTo>
                  <a:pt x="399177" y="2913756"/>
                </a:lnTo>
                <a:lnTo>
                  <a:pt x="407230" y="2876918"/>
                </a:lnTo>
                <a:lnTo>
                  <a:pt x="416433" y="2838892"/>
                </a:lnTo>
                <a:lnTo>
                  <a:pt x="419884" y="2802054"/>
                </a:lnTo>
                <a:lnTo>
                  <a:pt x="419884" y="2762840"/>
                </a:lnTo>
                <a:lnTo>
                  <a:pt x="409530" y="2728379"/>
                </a:lnTo>
                <a:lnTo>
                  <a:pt x="399177" y="2709365"/>
                </a:lnTo>
                <a:lnTo>
                  <a:pt x="380771" y="2691541"/>
                </a:lnTo>
                <a:lnTo>
                  <a:pt x="361215" y="2678469"/>
                </a:lnTo>
                <a:lnTo>
                  <a:pt x="340508" y="2667774"/>
                </a:lnTo>
                <a:lnTo>
                  <a:pt x="319802" y="2652326"/>
                </a:lnTo>
                <a:lnTo>
                  <a:pt x="303697" y="2635690"/>
                </a:lnTo>
                <a:lnTo>
                  <a:pt x="291043" y="2614300"/>
                </a:lnTo>
                <a:lnTo>
                  <a:pt x="286441" y="2590534"/>
                </a:lnTo>
                <a:lnTo>
                  <a:pt x="288742" y="2566767"/>
                </a:lnTo>
                <a:lnTo>
                  <a:pt x="296794" y="2544189"/>
                </a:lnTo>
                <a:lnTo>
                  <a:pt x="307148" y="2525176"/>
                </a:lnTo>
                <a:lnTo>
                  <a:pt x="314050" y="2506163"/>
                </a:lnTo>
                <a:lnTo>
                  <a:pt x="280689" y="2482397"/>
                </a:lnTo>
                <a:lnTo>
                  <a:pt x="257682" y="2458630"/>
                </a:lnTo>
                <a:lnTo>
                  <a:pt x="245028" y="2434864"/>
                </a:lnTo>
                <a:lnTo>
                  <a:pt x="242727" y="2408721"/>
                </a:lnTo>
                <a:lnTo>
                  <a:pt x="246178" y="2384955"/>
                </a:lnTo>
                <a:lnTo>
                  <a:pt x="255381" y="2358812"/>
                </a:lnTo>
                <a:lnTo>
                  <a:pt x="268035" y="2332669"/>
                </a:lnTo>
                <a:lnTo>
                  <a:pt x="281840" y="2306526"/>
                </a:lnTo>
                <a:lnTo>
                  <a:pt x="294494" y="2279194"/>
                </a:lnTo>
                <a:lnTo>
                  <a:pt x="307148" y="2253051"/>
                </a:lnTo>
                <a:lnTo>
                  <a:pt x="314050" y="2224532"/>
                </a:lnTo>
                <a:lnTo>
                  <a:pt x="291043" y="2203142"/>
                </a:lnTo>
                <a:lnTo>
                  <a:pt x="258832" y="2186505"/>
                </a:lnTo>
                <a:lnTo>
                  <a:pt x="223171" y="2171057"/>
                </a:lnTo>
                <a:lnTo>
                  <a:pt x="186359" y="2157986"/>
                </a:lnTo>
                <a:lnTo>
                  <a:pt x="148397" y="2144914"/>
                </a:lnTo>
                <a:lnTo>
                  <a:pt x="110435" y="2131843"/>
                </a:lnTo>
                <a:lnTo>
                  <a:pt x="74774" y="2116395"/>
                </a:lnTo>
                <a:lnTo>
                  <a:pt x="46015" y="2099758"/>
                </a:lnTo>
                <a:lnTo>
                  <a:pt x="20707" y="2075992"/>
                </a:lnTo>
                <a:lnTo>
                  <a:pt x="5752" y="2047472"/>
                </a:lnTo>
                <a:lnTo>
                  <a:pt x="0" y="2017764"/>
                </a:lnTo>
                <a:lnTo>
                  <a:pt x="4602" y="1989245"/>
                </a:lnTo>
                <a:lnTo>
                  <a:pt x="14955" y="1963102"/>
                </a:lnTo>
                <a:lnTo>
                  <a:pt x="31060" y="1941712"/>
                </a:lnTo>
                <a:lnTo>
                  <a:pt x="50616" y="1920322"/>
                </a:lnTo>
                <a:lnTo>
                  <a:pt x="69022" y="1902497"/>
                </a:lnTo>
                <a:lnTo>
                  <a:pt x="83977" y="1888238"/>
                </a:lnTo>
                <a:lnTo>
                  <a:pt x="127691" y="1835952"/>
                </a:lnTo>
                <a:lnTo>
                  <a:pt x="173705" y="1788419"/>
                </a:lnTo>
                <a:lnTo>
                  <a:pt x="219720" y="1740886"/>
                </a:lnTo>
                <a:lnTo>
                  <a:pt x="263434" y="1688600"/>
                </a:lnTo>
                <a:lnTo>
                  <a:pt x="304847" y="1637503"/>
                </a:lnTo>
                <a:lnTo>
                  <a:pt x="342809" y="1579275"/>
                </a:lnTo>
                <a:lnTo>
                  <a:pt x="373869" y="1516294"/>
                </a:lnTo>
                <a:lnTo>
                  <a:pt x="391124" y="1464008"/>
                </a:lnTo>
                <a:lnTo>
                  <a:pt x="396876" y="1412910"/>
                </a:lnTo>
                <a:lnTo>
                  <a:pt x="396876" y="1358248"/>
                </a:lnTo>
                <a:lnTo>
                  <a:pt x="395726" y="1300020"/>
                </a:lnTo>
                <a:lnTo>
                  <a:pt x="393425" y="1241793"/>
                </a:lnTo>
                <a:lnTo>
                  <a:pt x="395726" y="1178812"/>
                </a:lnTo>
                <a:lnTo>
                  <a:pt x="401478" y="1112266"/>
                </a:lnTo>
                <a:lnTo>
                  <a:pt x="465898" y="837764"/>
                </a:lnTo>
                <a:lnTo>
                  <a:pt x="506161" y="737946"/>
                </a:lnTo>
                <a:lnTo>
                  <a:pt x="554476" y="645257"/>
                </a:lnTo>
                <a:lnTo>
                  <a:pt x="610844" y="558510"/>
                </a:lnTo>
                <a:lnTo>
                  <a:pt x="675265" y="476516"/>
                </a:lnTo>
                <a:lnTo>
                  <a:pt x="746588" y="401652"/>
                </a:lnTo>
                <a:lnTo>
                  <a:pt x="823662" y="332729"/>
                </a:lnTo>
                <a:lnTo>
                  <a:pt x="907639" y="269748"/>
                </a:lnTo>
                <a:lnTo>
                  <a:pt x="995067" y="213897"/>
                </a:lnTo>
                <a:lnTo>
                  <a:pt x="1089397" y="163988"/>
                </a:lnTo>
                <a:lnTo>
                  <a:pt x="1186027" y="122397"/>
                </a:lnTo>
                <a:lnTo>
                  <a:pt x="1283808" y="85559"/>
                </a:lnTo>
                <a:lnTo>
                  <a:pt x="1612813" y="1069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6" name="Picture 2" descr="vue.js에 대한 이미지 검색결과">
            <a:extLst>
              <a:ext uri="{FF2B5EF4-FFF2-40B4-BE49-F238E27FC236}">
                <a16:creationId xmlns:a16="http://schemas.microsoft.com/office/drawing/2014/main" id="{70C65203-2115-4130-898F-3BF48C607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0" r="17851" b="27336"/>
          <a:stretch/>
        </p:blipFill>
        <p:spPr bwMode="auto">
          <a:xfrm>
            <a:off x="14752656" y="6107847"/>
            <a:ext cx="2163681" cy="1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pring boot에 대한 이미지 검색결과">
            <a:extLst>
              <a:ext uri="{FF2B5EF4-FFF2-40B4-BE49-F238E27FC236}">
                <a16:creationId xmlns:a16="http://schemas.microsoft.com/office/drawing/2014/main" id="{B6DAFFA1-0424-4CD2-BF1D-24D35C1E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329" y="5426810"/>
            <a:ext cx="34766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tomcat에 대한 이미지 검색결과">
            <a:extLst>
              <a:ext uri="{FF2B5EF4-FFF2-40B4-BE49-F238E27FC236}">
                <a16:creationId xmlns:a16="http://schemas.microsoft.com/office/drawing/2014/main" id="{F8A7F7CC-1AC5-4472-BCB1-39A31504D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853" y="5332583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mysql db에 대한 이미지 검색결과">
            <a:extLst>
              <a:ext uri="{FF2B5EF4-FFF2-40B4-BE49-F238E27FC236}">
                <a16:creationId xmlns:a16="http://schemas.microsoft.com/office/drawing/2014/main" id="{E270DE27-1974-48F6-8538-E042AA73F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303" y="9911680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27EE9F-B5E5-4158-8304-D03F9A7D75BE}"/>
              </a:ext>
            </a:extLst>
          </p:cNvPr>
          <p:cNvSpPr txBox="1"/>
          <p:nvPr/>
        </p:nvSpPr>
        <p:spPr>
          <a:xfrm>
            <a:off x="14107283" y="3853497"/>
            <a:ext cx="320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Front-End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EE99FBC-AC8A-4E1B-97C3-D9841836FD83}"/>
              </a:ext>
            </a:extLst>
          </p:cNvPr>
          <p:cNvSpPr/>
          <p:nvPr/>
        </p:nvSpPr>
        <p:spPr>
          <a:xfrm>
            <a:off x="3130427" y="4748211"/>
            <a:ext cx="8488828" cy="3714750"/>
          </a:xfrm>
          <a:prstGeom prst="roundRect">
            <a:avLst>
              <a:gd name="adj" fmla="val 109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2BD63E-F8DC-410C-837A-75580BEB9235}"/>
              </a:ext>
            </a:extLst>
          </p:cNvPr>
          <p:cNvSpPr txBox="1"/>
          <p:nvPr/>
        </p:nvSpPr>
        <p:spPr>
          <a:xfrm>
            <a:off x="5770392" y="3821478"/>
            <a:ext cx="320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Back-End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8B26B9B-5935-42A7-AEEF-7A2E2AD4F78B}"/>
              </a:ext>
            </a:extLst>
          </p:cNvPr>
          <p:cNvSpPr/>
          <p:nvPr/>
        </p:nvSpPr>
        <p:spPr>
          <a:xfrm>
            <a:off x="3119849" y="9521159"/>
            <a:ext cx="8488828" cy="2508916"/>
          </a:xfrm>
          <a:prstGeom prst="roundRect">
            <a:avLst>
              <a:gd name="adj" fmla="val 82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6C8C40-B688-4D4B-82DF-57C2B7DE6E5C}"/>
              </a:ext>
            </a:extLst>
          </p:cNvPr>
          <p:cNvSpPr txBox="1"/>
          <p:nvPr/>
        </p:nvSpPr>
        <p:spPr>
          <a:xfrm>
            <a:off x="5710970" y="12401768"/>
            <a:ext cx="320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2"/>
                </a:solidFill>
              </a:rPr>
              <a:t>DataBase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B3B6F2F-023C-4EEC-B19D-FDC6607555CD}"/>
              </a:ext>
            </a:extLst>
          </p:cNvPr>
          <p:cNvCxnSpPr>
            <a:cxnSpLocks/>
          </p:cNvCxnSpPr>
          <p:nvPr/>
        </p:nvCxnSpPr>
        <p:spPr>
          <a:xfrm>
            <a:off x="11604491" y="6858000"/>
            <a:ext cx="2307811" cy="368"/>
          </a:xfrm>
          <a:prstGeom prst="straightConnector1">
            <a:avLst/>
          </a:prstGeom>
          <a:ln w="38100">
            <a:solidFill>
              <a:srgbClr val="0074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F4B6E3-CB09-40EF-9058-18E47C2E4CF2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 flipH="1">
            <a:off x="7364263" y="8462961"/>
            <a:ext cx="10578" cy="1058198"/>
          </a:xfrm>
          <a:prstGeom prst="straightConnector1">
            <a:avLst/>
          </a:prstGeom>
          <a:ln w="38100">
            <a:solidFill>
              <a:srgbClr val="0074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99FA25A-EB92-4FAD-B6BA-0D734F16DB94}"/>
              </a:ext>
            </a:extLst>
          </p:cNvPr>
          <p:cNvSpPr txBox="1"/>
          <p:nvPr/>
        </p:nvSpPr>
        <p:spPr>
          <a:xfrm>
            <a:off x="18943347" y="3860009"/>
            <a:ext cx="320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User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72A73C-E1B4-44AD-81EC-D94BA07D369A}"/>
              </a:ext>
            </a:extLst>
          </p:cNvPr>
          <p:cNvCxnSpPr>
            <a:cxnSpLocks/>
          </p:cNvCxnSpPr>
          <p:nvPr/>
        </p:nvCxnSpPr>
        <p:spPr>
          <a:xfrm>
            <a:off x="17496398" y="6776498"/>
            <a:ext cx="1635664" cy="0"/>
          </a:xfrm>
          <a:prstGeom prst="straightConnector1">
            <a:avLst/>
          </a:prstGeom>
          <a:ln w="38100">
            <a:solidFill>
              <a:srgbClr val="0074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ootstrap icon에 대한 이미지 검색결과">
            <a:extLst>
              <a:ext uri="{FF2B5EF4-FFF2-40B4-BE49-F238E27FC236}">
                <a16:creationId xmlns:a16="http://schemas.microsoft.com/office/drawing/2014/main" id="{88092B03-EB3D-4AA6-B6D0-31A42B97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713" y="9258586"/>
            <a:ext cx="1775390" cy="177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C1AFDC8-6C45-4846-A9B2-2E453D939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317" y="7182224"/>
            <a:ext cx="3255669" cy="9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2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05C40-A1DE-1B4E-9E84-907536C7C797}"/>
              </a:ext>
            </a:extLst>
          </p:cNvPr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755B58-9D7E-3C41-AA19-A80B5424ECCE}"/>
              </a:ext>
            </a:extLst>
          </p:cNvPr>
          <p:cNvSpPr txBox="1"/>
          <p:nvPr/>
        </p:nvSpPr>
        <p:spPr>
          <a:xfrm>
            <a:off x="11078624" y="1160870"/>
            <a:ext cx="22204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ERD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4AD20F-077C-477F-8944-A89B8A43D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57" y="3107254"/>
            <a:ext cx="11383962" cy="99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9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05C40-A1DE-1B4E-9E84-907536C7C797}"/>
              </a:ext>
            </a:extLst>
          </p:cNvPr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755B58-9D7E-3C41-AA19-A80B5424ECCE}"/>
              </a:ext>
            </a:extLst>
          </p:cNvPr>
          <p:cNvSpPr txBox="1"/>
          <p:nvPr/>
        </p:nvSpPr>
        <p:spPr>
          <a:xfrm>
            <a:off x="8136314" y="1160870"/>
            <a:ext cx="81051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클래스 다이어그램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83012D-0B53-4F99-8D4E-4D0BA3B05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03" y="3258912"/>
            <a:ext cx="18799402" cy="102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6163113" y="3746618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851782" y="3849426"/>
            <a:ext cx="80663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rPr>
              <a:t>JWT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4017625" y="4836289"/>
            <a:ext cx="8820074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Front-End Sever</a:t>
            </a: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Back-End Server</a:t>
            </a: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간의 세션</a:t>
            </a:r>
            <a:r>
              <a:rPr lang="en-US" altLang="ko-KR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토큰 관리</a:t>
            </a:r>
            <a:endParaRPr lang="en-US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29863" y="3746618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72813" y="3849426"/>
            <a:ext cx="349807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rPr>
              <a:t>유클리디언</a:t>
            </a:r>
            <a:r>
              <a:rPr lang="ko-KR" altLang="en-US" sz="28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rPr>
              <a:t> 알고리즘</a:t>
            </a:r>
            <a:endParaRPr lang="en-US" sz="2800" b="1" dirty="0">
              <a:solidFill>
                <a:schemeClr val="bg1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1684375" y="4836289"/>
            <a:ext cx="8820074" cy="119853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각 영양소 별로 </a:t>
            </a:r>
            <a:r>
              <a:rPr lang="ko-KR" altLang="en-US" dirty="0" err="1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음식간의</a:t>
            </a: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유클리디언</a:t>
            </a: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 유사도를 구하여  유사한 영양을 가진 음식 추천</a:t>
            </a:r>
            <a:endParaRPr lang="en-US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C64C3-7306-9F47-826B-2519504A5E35}"/>
              </a:ext>
            </a:extLst>
          </p:cNvPr>
          <p:cNvSpPr txBox="1"/>
          <p:nvPr/>
        </p:nvSpPr>
        <p:spPr>
          <a:xfrm>
            <a:off x="7486288" y="1160870"/>
            <a:ext cx="94051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적용기술 및 알고리즘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611CA4D-80A1-984B-A344-B1F53D8D41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B1B6BBB-18F9-5441-AFFB-0307692ED42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8C4254-C576-42E1-A765-5B3A03108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077" y="7624038"/>
            <a:ext cx="6465543" cy="54083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11960A-3F6C-4C7F-A433-B5D75AF7E7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4803764" y="6623823"/>
            <a:ext cx="7094943" cy="70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5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196010" y="3739893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30467" y="3842701"/>
            <a:ext cx="231505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회원관리 기능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2774473" y="4829564"/>
            <a:ext cx="3027046" cy="303288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로그인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로그아웃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회원가입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회원정보수정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회원탈퇴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C64C3-7306-9F47-826B-2519504A5E35}"/>
              </a:ext>
            </a:extLst>
          </p:cNvPr>
          <p:cNvSpPr txBox="1"/>
          <p:nvPr/>
        </p:nvSpPr>
        <p:spPr>
          <a:xfrm>
            <a:off x="10204980" y="1160870"/>
            <a:ext cx="39677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전체기능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1E92626C-DBFA-4F73-B43F-F1B2A4F6258E}"/>
              </a:ext>
            </a:extLst>
          </p:cNvPr>
          <p:cNvSpPr/>
          <p:nvPr/>
        </p:nvSpPr>
        <p:spPr>
          <a:xfrm>
            <a:off x="7387070" y="3746618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1FAE7-F07B-49F5-9F28-265ED990E3B0}"/>
              </a:ext>
            </a:extLst>
          </p:cNvPr>
          <p:cNvSpPr txBox="1"/>
          <p:nvPr/>
        </p:nvSpPr>
        <p:spPr>
          <a:xfrm>
            <a:off x="8710256" y="3849426"/>
            <a:ext cx="153760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식품정보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45860D3-2D37-4C72-AEB3-5B2F2007BFB0}"/>
              </a:ext>
            </a:extLst>
          </p:cNvPr>
          <p:cNvSpPr txBox="1">
            <a:spLocks/>
          </p:cNvSpPr>
          <p:nvPr/>
        </p:nvSpPr>
        <p:spPr>
          <a:xfrm>
            <a:off x="7965533" y="4836289"/>
            <a:ext cx="3027046" cy="303288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식품 목록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식품 상세정보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식품 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식품 섭취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검색어 히스토리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20" name="Rectangle 30">
            <a:extLst>
              <a:ext uri="{FF2B5EF4-FFF2-40B4-BE49-F238E27FC236}">
                <a16:creationId xmlns:a16="http://schemas.microsoft.com/office/drawing/2014/main" id="{4C93510B-B824-4D0C-974F-D60BAEE59AE2}"/>
              </a:ext>
            </a:extLst>
          </p:cNvPr>
          <p:cNvSpPr/>
          <p:nvPr/>
        </p:nvSpPr>
        <p:spPr>
          <a:xfrm>
            <a:off x="12578130" y="3746618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DEA11-98B2-43BB-BFDF-D6B61C97B2B0}"/>
              </a:ext>
            </a:extLst>
          </p:cNvPr>
          <p:cNvSpPr txBox="1"/>
          <p:nvPr/>
        </p:nvSpPr>
        <p:spPr>
          <a:xfrm>
            <a:off x="13901315" y="3849426"/>
            <a:ext cx="153760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공지사항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085A618-73F0-475B-96E4-52A931A58A37}"/>
              </a:ext>
            </a:extLst>
          </p:cNvPr>
          <p:cNvSpPr txBox="1">
            <a:spLocks/>
          </p:cNvSpPr>
          <p:nvPr/>
        </p:nvSpPr>
        <p:spPr>
          <a:xfrm>
            <a:off x="13156593" y="4836289"/>
            <a:ext cx="3027046" cy="243868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목록보기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상세보기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글쓰기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수정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삭제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490D669A-B7E9-42AC-B16F-B8E32DCDE8F3}"/>
              </a:ext>
            </a:extLst>
          </p:cNvPr>
          <p:cNvSpPr/>
          <p:nvPr/>
        </p:nvSpPr>
        <p:spPr>
          <a:xfrm>
            <a:off x="17769190" y="3749329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C2C17-2936-416A-8E33-86037C1CEAAF}"/>
              </a:ext>
            </a:extLst>
          </p:cNvPr>
          <p:cNvSpPr txBox="1"/>
          <p:nvPr/>
        </p:nvSpPr>
        <p:spPr>
          <a:xfrm>
            <a:off x="18715850" y="3836897"/>
            <a:ext cx="231505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섭취식품 관리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2AB54577-36B5-4305-A9A3-A0179D2D5349}"/>
              </a:ext>
            </a:extLst>
          </p:cNvPr>
          <p:cNvSpPr txBox="1">
            <a:spLocks/>
          </p:cNvSpPr>
          <p:nvPr/>
        </p:nvSpPr>
        <p:spPr>
          <a:xfrm>
            <a:off x="18359855" y="4839000"/>
            <a:ext cx="3027046" cy="185621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연월일 별 영양차트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음식 섭취 정보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섭취 정보 삭제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1D0607B7-CF96-4979-B34C-3E3E52179CE2}"/>
              </a:ext>
            </a:extLst>
          </p:cNvPr>
          <p:cNvSpPr/>
          <p:nvPr/>
        </p:nvSpPr>
        <p:spPr>
          <a:xfrm>
            <a:off x="2196010" y="8686324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D65E79-3674-496D-96E2-F1186C3F9A8A}"/>
              </a:ext>
            </a:extLst>
          </p:cNvPr>
          <p:cNvSpPr txBox="1"/>
          <p:nvPr/>
        </p:nvSpPr>
        <p:spPr>
          <a:xfrm>
            <a:off x="4026548" y="8789132"/>
            <a:ext cx="52289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찜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504B5C30-306C-4028-A1A0-C9E707DF0799}"/>
              </a:ext>
            </a:extLst>
          </p:cNvPr>
          <p:cNvSpPr txBox="1">
            <a:spLocks/>
          </p:cNvSpPr>
          <p:nvPr/>
        </p:nvSpPr>
        <p:spPr>
          <a:xfrm>
            <a:off x="2774473" y="9775995"/>
            <a:ext cx="3027046" cy="185621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영양 변화  정보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찜 목록 확인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찜 목록 삭제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D5588B40-3CEE-420D-98E5-8394B1704D0C}"/>
              </a:ext>
            </a:extLst>
          </p:cNvPr>
          <p:cNvSpPr/>
          <p:nvPr/>
        </p:nvSpPr>
        <p:spPr>
          <a:xfrm>
            <a:off x="7335988" y="8686324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172093-2BCC-420E-B8D4-310B126F8684}"/>
              </a:ext>
            </a:extLst>
          </p:cNvPr>
          <p:cNvSpPr txBox="1"/>
          <p:nvPr/>
        </p:nvSpPr>
        <p:spPr>
          <a:xfrm>
            <a:off x="8997410" y="8789132"/>
            <a:ext cx="8611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랭킹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F3733DE7-F3BD-43AF-8D50-CBDE2DEE6399}"/>
              </a:ext>
            </a:extLst>
          </p:cNvPr>
          <p:cNvSpPr txBox="1">
            <a:spLocks/>
          </p:cNvSpPr>
          <p:nvPr/>
        </p:nvSpPr>
        <p:spPr>
          <a:xfrm>
            <a:off x="7914451" y="9775995"/>
            <a:ext cx="3027046" cy="18518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검색어 랭킹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노출 랭킹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상세정보 랭킹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1BA76D14-C6ED-42AD-A5E2-F25C349A7FCD}"/>
              </a:ext>
            </a:extLst>
          </p:cNvPr>
          <p:cNvSpPr/>
          <p:nvPr/>
        </p:nvSpPr>
        <p:spPr>
          <a:xfrm>
            <a:off x="12475966" y="8686324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220230-434F-4830-B63D-DAB95FBB2EFB}"/>
              </a:ext>
            </a:extLst>
          </p:cNvPr>
          <p:cNvSpPr txBox="1"/>
          <p:nvPr/>
        </p:nvSpPr>
        <p:spPr>
          <a:xfrm>
            <a:off x="14094907" y="8789132"/>
            <a:ext cx="94609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QnA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BE42F481-F490-4F65-BE56-338FDAB4EB72}"/>
              </a:ext>
            </a:extLst>
          </p:cNvPr>
          <p:cNvSpPr txBox="1">
            <a:spLocks/>
          </p:cNvSpPr>
          <p:nvPr/>
        </p:nvSpPr>
        <p:spPr>
          <a:xfrm>
            <a:off x="13054429" y="9775995"/>
            <a:ext cx="3027046" cy="30255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목록보기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상세보기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글쓰기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수정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삭제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댓글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4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616890" y="3739893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0075" y="3842701"/>
            <a:ext cx="153760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식품정보</a:t>
            </a:r>
            <a:endParaRPr lang="en-US" altLang="ko-KR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1E92626C-DBFA-4F73-B43F-F1B2A4F6258E}"/>
              </a:ext>
            </a:extLst>
          </p:cNvPr>
          <p:cNvSpPr/>
          <p:nvPr/>
        </p:nvSpPr>
        <p:spPr>
          <a:xfrm>
            <a:off x="5802110" y="3738998"/>
            <a:ext cx="4190124" cy="692933"/>
          </a:xfrm>
          <a:prstGeom prst="rect">
            <a:avLst/>
          </a:prstGeom>
          <a:solidFill>
            <a:schemeClr val="tx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1FAE7-F07B-49F5-9F28-265ED990E3B0}"/>
              </a:ext>
            </a:extLst>
          </p:cNvPr>
          <p:cNvSpPr txBox="1"/>
          <p:nvPr/>
        </p:nvSpPr>
        <p:spPr>
          <a:xfrm>
            <a:off x="6674132" y="3834186"/>
            <a:ext cx="265329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검색어 히스토리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6217A-3C5F-4683-A469-5AAB6C6120BB}"/>
              </a:ext>
            </a:extLst>
          </p:cNvPr>
          <p:cNvSpPr txBox="1"/>
          <p:nvPr/>
        </p:nvSpPr>
        <p:spPr>
          <a:xfrm>
            <a:off x="1513874" y="1313270"/>
            <a:ext cx="3967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추가기능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cxnSp>
        <p:nvCxnSpPr>
          <p:cNvPr id="28" name="Straight Connector 54">
            <a:extLst>
              <a:ext uri="{FF2B5EF4-FFF2-40B4-BE49-F238E27FC236}">
                <a16:creationId xmlns:a16="http://schemas.microsoft.com/office/drawing/2014/main" id="{6697DAA0-00EC-4D1C-940A-A0342BDB4EC4}"/>
              </a:ext>
            </a:extLst>
          </p:cNvPr>
          <p:cNvCxnSpPr/>
          <p:nvPr/>
        </p:nvCxnSpPr>
        <p:spPr>
          <a:xfrm>
            <a:off x="1656603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B304C13-6CBB-416A-AD6B-3150B1C2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395" y="-1"/>
            <a:ext cx="11512255" cy="1373937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578352-CBBD-4A40-A901-3933AA6705C4}"/>
              </a:ext>
            </a:extLst>
          </p:cNvPr>
          <p:cNvSpPr txBox="1"/>
          <p:nvPr/>
        </p:nvSpPr>
        <p:spPr>
          <a:xfrm>
            <a:off x="1616890" y="4840309"/>
            <a:ext cx="7604967" cy="3020827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검색한</a:t>
            </a:r>
            <a:r>
              <a:rPr lang="en-US" altLang="ko-KR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 </a:t>
            </a: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단어</a:t>
            </a:r>
            <a:r>
              <a:rPr lang="en-US" altLang="ko-KR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 </a:t>
            </a: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히스토리에 추가</a:t>
            </a:r>
            <a:endParaRPr lang="en-US" altLang="ko-KR" sz="44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검색 히스토리 표시</a:t>
            </a:r>
            <a:endParaRPr lang="en-US" altLang="ko-KR" sz="44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히스토리 클릭 시 검색</a:t>
            </a:r>
            <a:endParaRPr lang="en-US" altLang="ko-KR" sz="44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616890" y="3739893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0075" y="3842701"/>
            <a:ext cx="153760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식품정보</a:t>
            </a:r>
            <a:endParaRPr lang="en-US" altLang="ko-KR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1E92626C-DBFA-4F73-B43F-F1B2A4F6258E}"/>
              </a:ext>
            </a:extLst>
          </p:cNvPr>
          <p:cNvSpPr/>
          <p:nvPr/>
        </p:nvSpPr>
        <p:spPr>
          <a:xfrm>
            <a:off x="5802110" y="3738998"/>
            <a:ext cx="4190124" cy="692933"/>
          </a:xfrm>
          <a:prstGeom prst="rect">
            <a:avLst/>
          </a:prstGeom>
          <a:solidFill>
            <a:schemeClr val="tx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1FAE7-F07B-49F5-9F28-265ED990E3B0}"/>
              </a:ext>
            </a:extLst>
          </p:cNvPr>
          <p:cNvSpPr txBox="1"/>
          <p:nvPr/>
        </p:nvSpPr>
        <p:spPr>
          <a:xfrm>
            <a:off x="6843250" y="3834186"/>
            <a:ext cx="231505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식품 상세정보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6217A-3C5F-4683-A469-5AAB6C6120BB}"/>
              </a:ext>
            </a:extLst>
          </p:cNvPr>
          <p:cNvSpPr txBox="1"/>
          <p:nvPr/>
        </p:nvSpPr>
        <p:spPr>
          <a:xfrm>
            <a:off x="1513874" y="1313270"/>
            <a:ext cx="3967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추가기능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cxnSp>
        <p:nvCxnSpPr>
          <p:cNvPr id="28" name="Straight Connector 54">
            <a:extLst>
              <a:ext uri="{FF2B5EF4-FFF2-40B4-BE49-F238E27FC236}">
                <a16:creationId xmlns:a16="http://schemas.microsoft.com/office/drawing/2014/main" id="{6697DAA0-00EC-4D1C-940A-A0342BDB4EC4}"/>
              </a:ext>
            </a:extLst>
          </p:cNvPr>
          <p:cNvCxnSpPr/>
          <p:nvPr/>
        </p:nvCxnSpPr>
        <p:spPr>
          <a:xfrm>
            <a:off x="1656603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B304C13-6CBB-416A-AD6B-3150B1C2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395" y="-1"/>
            <a:ext cx="11512255" cy="137393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234DFA5-F673-480B-A8EA-BD3578C006F1}"/>
              </a:ext>
            </a:extLst>
          </p:cNvPr>
          <p:cNvSpPr txBox="1"/>
          <p:nvPr/>
        </p:nvSpPr>
        <p:spPr>
          <a:xfrm>
            <a:off x="1616890" y="4840309"/>
            <a:ext cx="7976864" cy="200516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400" b="1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유클리디언</a:t>
            </a: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 알고리즘을 이용한</a:t>
            </a:r>
            <a:br>
              <a:rPr lang="en-US" altLang="ko-KR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</a:b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비슷한 음식 추천</a:t>
            </a:r>
            <a:endParaRPr lang="en-US" altLang="ko-KR" sz="44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58F62F-2C9D-4161-9E11-F3391176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0"/>
          <a:stretch/>
        </p:blipFill>
        <p:spPr>
          <a:xfrm>
            <a:off x="12865395" y="0"/>
            <a:ext cx="1151225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3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616890" y="3739893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01842" y="3842701"/>
            <a:ext cx="221406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섭취식품관리</a:t>
            </a:r>
            <a:endParaRPr lang="en-US" altLang="ko-KR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1E92626C-DBFA-4F73-B43F-F1B2A4F6258E}"/>
              </a:ext>
            </a:extLst>
          </p:cNvPr>
          <p:cNvSpPr/>
          <p:nvPr/>
        </p:nvSpPr>
        <p:spPr>
          <a:xfrm>
            <a:off x="5802110" y="3738998"/>
            <a:ext cx="4190124" cy="692933"/>
          </a:xfrm>
          <a:prstGeom prst="rect">
            <a:avLst/>
          </a:prstGeom>
          <a:solidFill>
            <a:schemeClr val="tx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1FAE7-F07B-49F5-9F28-265ED990E3B0}"/>
              </a:ext>
            </a:extLst>
          </p:cNvPr>
          <p:cNvSpPr txBox="1"/>
          <p:nvPr/>
        </p:nvSpPr>
        <p:spPr>
          <a:xfrm>
            <a:off x="7231979" y="3834186"/>
            <a:ext cx="153760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영양차트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6217A-3C5F-4683-A469-5AAB6C6120BB}"/>
              </a:ext>
            </a:extLst>
          </p:cNvPr>
          <p:cNvSpPr txBox="1"/>
          <p:nvPr/>
        </p:nvSpPr>
        <p:spPr>
          <a:xfrm>
            <a:off x="1513874" y="1313270"/>
            <a:ext cx="3967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추가기능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cxnSp>
        <p:nvCxnSpPr>
          <p:cNvPr id="28" name="Straight Connector 54">
            <a:extLst>
              <a:ext uri="{FF2B5EF4-FFF2-40B4-BE49-F238E27FC236}">
                <a16:creationId xmlns:a16="http://schemas.microsoft.com/office/drawing/2014/main" id="{6697DAA0-00EC-4D1C-940A-A0342BDB4EC4}"/>
              </a:ext>
            </a:extLst>
          </p:cNvPr>
          <p:cNvCxnSpPr/>
          <p:nvPr/>
        </p:nvCxnSpPr>
        <p:spPr>
          <a:xfrm>
            <a:off x="1656603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B304C13-6CBB-416A-AD6B-3150B1C2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395" y="-1"/>
            <a:ext cx="11512255" cy="137393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234DFA5-F673-480B-A8EA-BD3578C006F1}"/>
              </a:ext>
            </a:extLst>
          </p:cNvPr>
          <p:cNvSpPr txBox="1"/>
          <p:nvPr/>
        </p:nvSpPr>
        <p:spPr>
          <a:xfrm>
            <a:off x="1616890" y="4840309"/>
            <a:ext cx="10839827" cy="200516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사용자의 섭취식품 영양정보 연</a:t>
            </a:r>
            <a:r>
              <a:rPr lang="en-US" altLang="ko-KR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/</a:t>
            </a: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월</a:t>
            </a:r>
            <a:r>
              <a:rPr lang="en-US" altLang="ko-KR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/</a:t>
            </a: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일별로</a:t>
            </a:r>
            <a:endParaRPr lang="en-US" altLang="ko-KR" sz="44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  나눠 그래프로 시각화</a:t>
            </a:r>
            <a:endParaRPr lang="en-US" altLang="ko-KR" sz="44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58F62F-2C9D-4161-9E11-F3391176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0"/>
          <a:stretch/>
        </p:blipFill>
        <p:spPr>
          <a:xfrm>
            <a:off x="12865395" y="0"/>
            <a:ext cx="11512255" cy="1371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05498C-01F9-4473-8036-5303CC876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395" y="-1"/>
            <a:ext cx="12269972" cy="137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70C2A2-1A50-4A1F-B55B-54AB481C24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r="8964"/>
          <a:stretch/>
        </p:blipFill>
        <p:spPr>
          <a:xfrm>
            <a:off x="0" y="0"/>
            <a:ext cx="9560222" cy="13716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6482010" y="8325670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749591" y="6158354"/>
            <a:ext cx="66252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CONTENTS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87629" y="9107992"/>
            <a:ext cx="178068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SAFEFOOD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118E8D-393E-4E6A-B285-E860123CA9D4}"/>
              </a:ext>
            </a:extLst>
          </p:cNvPr>
          <p:cNvSpPr/>
          <p:nvPr/>
        </p:nvSpPr>
        <p:spPr>
          <a:xfrm>
            <a:off x="852934" y="956930"/>
            <a:ext cx="7891110" cy="11887199"/>
          </a:xfrm>
          <a:prstGeom prst="rect">
            <a:avLst/>
          </a:prstGeom>
          <a:noFill/>
          <a:ln w="320675">
            <a:solidFill>
              <a:srgbClr val="007434">
                <a:alpha val="3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1295782" y="3440680"/>
            <a:ext cx="7891110" cy="66751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Light" pitchFamily="2" charset="77"/>
              </a:rPr>
              <a:t>기획 배경 및 목표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oppins Light" pitchFamily="2" charset="77"/>
            </a:endParaRPr>
          </a:p>
          <a:p>
            <a:pPr algn="l">
              <a:lnSpc>
                <a:spcPct val="2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Light" pitchFamily="2" charset="77"/>
              </a:rPr>
              <a:t>일정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oppins Light" pitchFamily="2" charset="77"/>
            </a:endParaRPr>
          </a:p>
          <a:p>
            <a:pPr algn="l">
              <a:lnSpc>
                <a:spcPct val="2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Light" pitchFamily="2" charset="77"/>
              </a:rPr>
              <a:t>시장분석 및 차별화 전략 기술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oppins Light" pitchFamily="2" charset="77"/>
            </a:endParaRPr>
          </a:p>
          <a:p>
            <a:pPr algn="l">
              <a:lnSpc>
                <a:spcPct val="2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Light" pitchFamily="2" charset="77"/>
              </a:rPr>
              <a:t>개발 결과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oppins Light" pitchFamily="2" charset="77"/>
            </a:endParaRPr>
          </a:p>
          <a:p>
            <a:pPr algn="l">
              <a:lnSpc>
                <a:spcPct val="2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Light" pitchFamily="2" charset="77"/>
              </a:rPr>
              <a:t>기대효과 및 개발 후기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oppins Light" pitchFamily="2" charset="77"/>
            </a:endParaRPr>
          </a:p>
        </p:txBody>
      </p:sp>
      <p:sp>
        <p:nvSpPr>
          <p:cNvPr id="22" name="Hexagon 21"/>
          <p:cNvSpPr/>
          <p:nvPr/>
        </p:nvSpPr>
        <p:spPr>
          <a:xfrm rot="5400000">
            <a:off x="16153394" y="3544021"/>
            <a:ext cx="1893728" cy="1632524"/>
          </a:xfrm>
          <a:prstGeom prst="hexagon">
            <a:avLst/>
          </a:prstGeom>
          <a:solidFill>
            <a:srgbClr val="00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2785"/>
          <p:cNvSpPr/>
          <p:nvPr/>
        </p:nvSpPr>
        <p:spPr>
          <a:xfrm>
            <a:off x="16696656" y="4030062"/>
            <a:ext cx="807204" cy="660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18904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616890" y="3739893"/>
            <a:ext cx="4190124" cy="692933"/>
          </a:xfrm>
          <a:prstGeom prst="rect">
            <a:avLst/>
          </a:prstGeom>
          <a:solidFill>
            <a:srgbClr val="00743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8310" y="3842701"/>
            <a:ext cx="86113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랭킹</a:t>
            </a:r>
            <a:endParaRPr lang="en-US" altLang="ko-KR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1E92626C-DBFA-4F73-B43F-F1B2A4F6258E}"/>
              </a:ext>
            </a:extLst>
          </p:cNvPr>
          <p:cNvSpPr/>
          <p:nvPr/>
        </p:nvSpPr>
        <p:spPr>
          <a:xfrm>
            <a:off x="5802110" y="3738998"/>
            <a:ext cx="4190124" cy="692933"/>
          </a:xfrm>
          <a:prstGeom prst="rect">
            <a:avLst/>
          </a:prstGeom>
          <a:solidFill>
            <a:schemeClr val="tx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1FAE7-F07B-49F5-9F28-265ED990E3B0}"/>
              </a:ext>
            </a:extLst>
          </p:cNvPr>
          <p:cNvSpPr txBox="1"/>
          <p:nvPr/>
        </p:nvSpPr>
        <p:spPr>
          <a:xfrm>
            <a:off x="6961873" y="3834186"/>
            <a:ext cx="207781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기준 별 랭킹</a:t>
            </a:r>
            <a:endParaRPr 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6217A-3C5F-4683-A469-5AAB6C6120BB}"/>
              </a:ext>
            </a:extLst>
          </p:cNvPr>
          <p:cNvSpPr txBox="1"/>
          <p:nvPr/>
        </p:nvSpPr>
        <p:spPr>
          <a:xfrm>
            <a:off x="1513874" y="1313270"/>
            <a:ext cx="3967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추가기능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cxnSp>
        <p:nvCxnSpPr>
          <p:cNvPr id="28" name="Straight Connector 54">
            <a:extLst>
              <a:ext uri="{FF2B5EF4-FFF2-40B4-BE49-F238E27FC236}">
                <a16:creationId xmlns:a16="http://schemas.microsoft.com/office/drawing/2014/main" id="{6697DAA0-00EC-4D1C-940A-A0342BDB4EC4}"/>
              </a:ext>
            </a:extLst>
          </p:cNvPr>
          <p:cNvCxnSpPr/>
          <p:nvPr/>
        </p:nvCxnSpPr>
        <p:spPr>
          <a:xfrm>
            <a:off x="1656603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B304C13-6CBB-416A-AD6B-3150B1C2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395" y="-1"/>
            <a:ext cx="11512255" cy="137393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234DFA5-F673-480B-A8EA-BD3578C006F1}"/>
              </a:ext>
            </a:extLst>
          </p:cNvPr>
          <p:cNvSpPr txBox="1"/>
          <p:nvPr/>
        </p:nvSpPr>
        <p:spPr>
          <a:xfrm>
            <a:off x="1616890" y="4840309"/>
            <a:ext cx="7574509" cy="989502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3</a:t>
            </a:r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가지 기준에 따른 랭킹 표시</a:t>
            </a:r>
            <a:endParaRPr lang="en-US" altLang="ko-KR" sz="44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58F62F-2C9D-4161-9E11-F3391176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0"/>
          <a:stretch/>
        </p:blipFill>
        <p:spPr>
          <a:xfrm>
            <a:off x="12865395" y="0"/>
            <a:ext cx="11512255" cy="1371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05498C-01F9-4473-8036-5303CC876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395" y="-1"/>
            <a:ext cx="12269972" cy="1374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6F5A7F-C99C-402A-84C8-8C1203197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923" y="-23376"/>
            <a:ext cx="12269444" cy="1363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05C40-A1DE-1B4E-9E84-907536C7C797}"/>
              </a:ext>
            </a:extLst>
          </p:cNvPr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755B58-9D7E-3C41-AA19-A80B5424ECCE}"/>
              </a:ext>
            </a:extLst>
          </p:cNvPr>
          <p:cNvSpPr txBox="1"/>
          <p:nvPr/>
        </p:nvSpPr>
        <p:spPr>
          <a:xfrm>
            <a:off x="9554976" y="1160870"/>
            <a:ext cx="52677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동영상 시연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BA064-239F-4631-B325-684F9AE5B688}"/>
              </a:ext>
            </a:extLst>
          </p:cNvPr>
          <p:cNvSpPr/>
          <p:nvPr/>
        </p:nvSpPr>
        <p:spPr>
          <a:xfrm>
            <a:off x="2486025" y="3571875"/>
            <a:ext cx="19202400" cy="825816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7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344319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3C1F5A-83FB-4A8E-A094-54452E819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2" y="-28812"/>
            <a:ext cx="24412292" cy="167834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69995" y="6091448"/>
            <a:ext cx="114377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400" b="1" spc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기대효과 및 개발 후기</a:t>
            </a:r>
            <a:endParaRPr lang="en-US" sz="8400" b="1" spc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643426" y="9041086"/>
            <a:ext cx="112242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rPr>
              <a:t>AFTER</a:t>
            </a:r>
          </a:p>
        </p:txBody>
      </p:sp>
      <p:sp>
        <p:nvSpPr>
          <p:cNvPr id="2" name="Oval 1"/>
          <p:cNvSpPr/>
          <p:nvPr/>
        </p:nvSpPr>
        <p:spPr>
          <a:xfrm>
            <a:off x="11245618" y="3346513"/>
            <a:ext cx="1962614" cy="1962614"/>
          </a:xfrm>
          <a:prstGeom prst="ellipse">
            <a:avLst/>
          </a:prstGeom>
          <a:solidFill>
            <a:srgbClr val="007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637"/>
          <p:cNvSpPr/>
          <p:nvPr/>
        </p:nvSpPr>
        <p:spPr>
          <a:xfrm>
            <a:off x="11989118" y="3891841"/>
            <a:ext cx="475614" cy="87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40250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2E0F9F-A2FE-024D-A5B8-48B2829C4315}"/>
              </a:ext>
            </a:extLst>
          </p:cNvPr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370D94-7186-C243-8B13-730101114221}"/>
              </a:ext>
            </a:extLst>
          </p:cNvPr>
          <p:cNvSpPr txBox="1"/>
          <p:nvPr/>
        </p:nvSpPr>
        <p:spPr>
          <a:xfrm>
            <a:off x="10027853" y="1160870"/>
            <a:ext cx="43220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기대 효과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1DDBCE-C816-4019-9B3A-3A08AE511DCA}"/>
              </a:ext>
            </a:extLst>
          </p:cNvPr>
          <p:cNvGrpSpPr/>
          <p:nvPr/>
        </p:nvGrpSpPr>
        <p:grpSpPr>
          <a:xfrm>
            <a:off x="1462288" y="3966716"/>
            <a:ext cx="8489537" cy="779742"/>
            <a:chOff x="1514323" y="4036739"/>
            <a:chExt cx="8489537" cy="7797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8BAD7A-C111-4E3E-ACC9-84B4C92F7719}"/>
                </a:ext>
              </a:extLst>
            </p:cNvPr>
            <p:cNvSpPr txBox="1"/>
            <p:nvPr/>
          </p:nvSpPr>
          <p:spPr>
            <a:xfrm>
              <a:off x="1514323" y="4036739"/>
              <a:ext cx="8178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800" dirty="0">
                  <a:solidFill>
                    <a:schemeClr val="tx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Lato Black" charset="0"/>
                </a:rPr>
                <a:t>효</a:t>
              </a:r>
              <a:endParaRPr lang="en-US" sz="44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endParaRPr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65CA7FC5-60E5-4E91-9520-477EFDAB672B}"/>
                </a:ext>
              </a:extLst>
            </p:cNvPr>
            <p:cNvSpPr txBox="1">
              <a:spLocks/>
            </p:cNvSpPr>
            <p:nvPr/>
          </p:nvSpPr>
          <p:spPr>
            <a:xfrm>
              <a:off x="1960662" y="4083906"/>
              <a:ext cx="8043198" cy="732575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ko-KR" altLang="en-US" sz="36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Light" charset="0"/>
                </a:rPr>
                <a:t>율적인</a:t>
              </a:r>
              <a:r>
                <a:rPr lang="ko-KR" altLang="en-US" sz="3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Light" charset="0"/>
                </a:rPr>
                <a:t> 영양관리를 개인별로 할 수 있음</a:t>
              </a:r>
              <a:endParaRPr lang="en-US" sz="3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DF4BD4-AFB0-4AA4-A165-60073FF073F5}"/>
              </a:ext>
            </a:extLst>
          </p:cNvPr>
          <p:cNvGrpSpPr/>
          <p:nvPr/>
        </p:nvGrpSpPr>
        <p:grpSpPr>
          <a:xfrm>
            <a:off x="1464898" y="5621884"/>
            <a:ext cx="8489537" cy="779742"/>
            <a:chOff x="1514323" y="4036739"/>
            <a:chExt cx="8489537" cy="7797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4E2125-D098-4605-9022-D0B9206B6126}"/>
                </a:ext>
              </a:extLst>
            </p:cNvPr>
            <p:cNvSpPr txBox="1"/>
            <p:nvPr/>
          </p:nvSpPr>
          <p:spPr>
            <a:xfrm>
              <a:off x="1514323" y="4036739"/>
              <a:ext cx="8178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800" dirty="0">
                  <a:solidFill>
                    <a:schemeClr val="tx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Lato Black" charset="0"/>
                </a:rPr>
                <a:t>알</a:t>
              </a:r>
              <a:endParaRPr lang="en-US" sz="44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endParaRPr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78048E7B-E64C-481E-B546-146B2632E5EC}"/>
                </a:ext>
              </a:extLst>
            </p:cNvPr>
            <p:cNvSpPr txBox="1">
              <a:spLocks/>
            </p:cNvSpPr>
            <p:nvPr/>
          </p:nvSpPr>
          <p:spPr>
            <a:xfrm>
              <a:off x="1960662" y="4083906"/>
              <a:ext cx="8043198" cy="732575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ko-KR" altLang="en-US" sz="36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Light" charset="0"/>
                </a:rPr>
                <a:t>레르기</a:t>
              </a:r>
              <a:r>
                <a:rPr lang="ko-KR" altLang="en-US" sz="3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Light" charset="0"/>
                </a:rPr>
                <a:t> 정보를 손쉽게 찾아볼 수 있음</a:t>
              </a:r>
              <a:endParaRPr lang="en-US" sz="3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5BE6E9F-5E7B-4024-875B-C622B47314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031" y="3966716"/>
            <a:ext cx="11763619" cy="78424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9D89E-3C66-4730-B6AC-DFEFD6975177}"/>
              </a:ext>
            </a:extLst>
          </p:cNvPr>
          <p:cNvSpPr/>
          <p:nvPr/>
        </p:nvSpPr>
        <p:spPr>
          <a:xfrm>
            <a:off x="16599877" y="3118338"/>
            <a:ext cx="984738" cy="970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79957E-4C57-4D61-9D9E-5898D267B616}"/>
              </a:ext>
            </a:extLst>
          </p:cNvPr>
          <p:cNvSpPr/>
          <p:nvPr/>
        </p:nvSpPr>
        <p:spPr>
          <a:xfrm>
            <a:off x="21078092" y="2794666"/>
            <a:ext cx="984738" cy="970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9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7316115" y="8254769"/>
            <a:ext cx="133882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000" b="1" dirty="0" err="1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문대희</a:t>
            </a:r>
            <a:endParaRPr lang="en-US" sz="3000" b="1" dirty="0">
              <a:solidFill>
                <a:schemeClr val="tx2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5122659" y="9654928"/>
            <a:ext cx="5725739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집에 가고 싶다</a:t>
            </a:r>
            <a:endParaRPr lang="en-US" altLang="ko-KR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95977" y="1160870"/>
            <a:ext cx="41857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개발후기</a:t>
            </a:r>
            <a:endParaRPr lang="en-US" sz="7000" b="1" spc="80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72170" y="8779616"/>
            <a:ext cx="42672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b="1" dirty="0">
                <a:latin typeface="Poppins SemiBold" charset="0"/>
                <a:ea typeface="Poppins SemiBold" charset="0"/>
                <a:cs typeface="Poppins SemiBold" charset="0"/>
              </a:rPr>
              <a:t>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06CD1-8523-45E9-BFFD-1D5FE7A69ECF}"/>
              </a:ext>
            </a:extLst>
          </p:cNvPr>
          <p:cNvSpPr txBox="1"/>
          <p:nvPr/>
        </p:nvSpPr>
        <p:spPr>
          <a:xfrm>
            <a:off x="15738694" y="8254769"/>
            <a:ext cx="133882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이정수</a:t>
            </a:r>
            <a:endParaRPr lang="en-US" sz="3000" b="1" dirty="0">
              <a:solidFill>
                <a:schemeClr val="tx2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93AF8-B35B-4EA0-8E82-1A082AC784AC}"/>
              </a:ext>
            </a:extLst>
          </p:cNvPr>
          <p:cNvSpPr txBox="1"/>
          <p:nvPr/>
        </p:nvSpPr>
        <p:spPr>
          <a:xfrm>
            <a:off x="16181124" y="8779616"/>
            <a:ext cx="45397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b="1" dirty="0">
                <a:latin typeface="Poppins SemiBold" charset="0"/>
                <a:ea typeface="Poppins SemiBold" charset="0"/>
                <a:cs typeface="Poppins SemiBold" charset="0"/>
              </a:rPr>
              <a:t>BE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351E1FD-4197-401D-8ED1-0F03F9248DA4}"/>
              </a:ext>
            </a:extLst>
          </p:cNvPr>
          <p:cNvSpPr txBox="1">
            <a:spLocks/>
          </p:cNvSpPr>
          <p:nvPr/>
        </p:nvSpPr>
        <p:spPr>
          <a:xfrm>
            <a:off x="13529254" y="9704573"/>
            <a:ext cx="5725739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altLang="ko-KR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학기 때 또 하기 </a:t>
            </a:r>
            <a:r>
              <a:rPr lang="ko-KR" altLang="en-US" dirty="0" err="1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싫어엇</a:t>
            </a:r>
            <a:endParaRPr lang="en-US" altLang="ko-KR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2D08D8AF-98A4-4C2A-B415-19997B693A1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>
            <a:fillRect/>
          </a:stretch>
        </p:blipFill>
        <p:spPr>
          <a:xfrm>
            <a:off x="14575339" y="3791748"/>
            <a:ext cx="3665537" cy="3665537"/>
          </a:xfrm>
        </p:spPr>
      </p:pic>
      <p:pic>
        <p:nvPicPr>
          <p:cNvPr id="28" name="그림 개체 틀 2">
            <a:extLst>
              <a:ext uri="{FF2B5EF4-FFF2-40B4-BE49-F238E27FC236}">
                <a16:creationId xmlns:a16="http://schemas.microsoft.com/office/drawing/2014/main" id="{427A36D3-D4FA-406E-9DC4-D45818C15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941"/>
          <a:stretch>
            <a:fillRect/>
          </a:stretch>
        </p:blipFill>
        <p:spPr>
          <a:xfrm>
            <a:off x="6152759" y="3789187"/>
            <a:ext cx="3665537" cy="3665537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922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B15597F-972B-40E6-8C78-CE95DEC7A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2" y="-28812"/>
            <a:ext cx="24412292" cy="16783450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>
            <a:off x="6789786" y="8766764"/>
            <a:ext cx="10798149" cy="0"/>
          </a:xfrm>
          <a:prstGeom prst="line">
            <a:avLst/>
          </a:prstGeom>
          <a:ln w="7620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78109" y="4937536"/>
            <a:ext cx="362150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0" b="1" spc="8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FIN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868CD-3022-7541-B0B9-7FF9CAF7A4E1}"/>
              </a:ext>
            </a:extLst>
          </p:cNvPr>
          <p:cNvCxnSpPr>
            <a:cxnSpLocks/>
          </p:cNvCxnSpPr>
          <p:nvPr/>
        </p:nvCxnSpPr>
        <p:spPr>
          <a:xfrm>
            <a:off x="6789786" y="4067764"/>
            <a:ext cx="10798149" cy="0"/>
          </a:xfrm>
          <a:prstGeom prst="line">
            <a:avLst/>
          </a:prstGeom>
          <a:ln w="7620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1BD23F-49AB-CA49-A064-42DF2BB2669A}"/>
              </a:ext>
            </a:extLst>
          </p:cNvPr>
          <p:cNvSpPr txBox="1"/>
          <p:nvPr/>
        </p:nvSpPr>
        <p:spPr>
          <a:xfrm>
            <a:off x="11722996" y="7214623"/>
            <a:ext cx="93166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bg1">
                    <a:lumMod val="8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THX</a:t>
            </a:r>
          </a:p>
        </p:txBody>
      </p:sp>
    </p:spTree>
    <p:extLst>
      <p:ext uri="{BB962C8B-B14F-4D97-AF65-F5344CB8AC3E}">
        <p14:creationId xmlns:p14="http://schemas.microsoft.com/office/powerpoint/2010/main" val="35018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55915F-1033-48DC-8E76-602409EDD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2" y="-28812"/>
            <a:ext cx="24412292" cy="167834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85680" y="6091448"/>
            <a:ext cx="92063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400" b="1" spc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기획 배경 및 목표</a:t>
            </a:r>
            <a:endParaRPr lang="en-US" sz="8400" b="1" spc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31341" y="9041086"/>
            <a:ext cx="274658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rPr>
              <a:t>IDEA AND GOALS</a:t>
            </a:r>
          </a:p>
        </p:txBody>
      </p:sp>
      <p:sp>
        <p:nvSpPr>
          <p:cNvPr id="2" name="Oval 1"/>
          <p:cNvSpPr/>
          <p:nvPr/>
        </p:nvSpPr>
        <p:spPr>
          <a:xfrm>
            <a:off x="11245618" y="3346513"/>
            <a:ext cx="1962614" cy="1962614"/>
          </a:xfrm>
          <a:prstGeom prst="ellipse">
            <a:avLst/>
          </a:prstGeom>
          <a:solidFill>
            <a:srgbClr val="007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637"/>
          <p:cNvSpPr/>
          <p:nvPr/>
        </p:nvSpPr>
        <p:spPr>
          <a:xfrm>
            <a:off x="11989118" y="3891841"/>
            <a:ext cx="475614" cy="87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33813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 txBox="1">
            <a:spLocks/>
          </p:cNvSpPr>
          <p:nvPr/>
        </p:nvSpPr>
        <p:spPr>
          <a:xfrm>
            <a:off x="1396303" y="5607718"/>
            <a:ext cx="10000243" cy="215860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현대인의 과도한 음식섭취로 인한 넘치는 영양상태를 체크하고 식품 별 첨가물과 영양성분 정보를 통해 분별 있는 음식 정보 제공</a:t>
            </a:r>
            <a:endParaRPr lang="en-US" sz="3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13874" y="4708645"/>
            <a:ext cx="6497291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4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현대인의 과도한 음식 섭취</a:t>
            </a:r>
            <a:endParaRPr lang="en-US" sz="44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4BB16-066B-004E-AA33-BEE4B3168A60}"/>
              </a:ext>
            </a:extLst>
          </p:cNvPr>
          <p:cNvSpPr txBox="1"/>
          <p:nvPr/>
        </p:nvSpPr>
        <p:spPr>
          <a:xfrm>
            <a:off x="1513874" y="1313270"/>
            <a:ext cx="3967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기획배경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263456A-9E41-4104-A341-35917784F0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5035"/>
          <a:stretch>
            <a:fillRect/>
          </a:stretch>
        </p:blipFill>
        <p:spPr>
          <a:xfrm>
            <a:off x="12546418" y="0"/>
            <a:ext cx="11831231" cy="13716000"/>
          </a:xfrm>
        </p:spPr>
      </p:pic>
      <p:cxnSp>
        <p:nvCxnSpPr>
          <p:cNvPr id="15" name="Straight Connector 54">
            <a:extLst>
              <a:ext uri="{FF2B5EF4-FFF2-40B4-BE49-F238E27FC236}">
                <a16:creationId xmlns:a16="http://schemas.microsoft.com/office/drawing/2014/main" id="{E67CCF2C-3ECB-4ED3-9EA7-E7C0E8016150}"/>
              </a:ext>
            </a:extLst>
          </p:cNvPr>
          <p:cNvCxnSpPr/>
          <p:nvPr/>
        </p:nvCxnSpPr>
        <p:spPr>
          <a:xfrm>
            <a:off x="1656603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41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 rot="5400000">
            <a:off x="17560600" y="4771327"/>
            <a:ext cx="3639312" cy="3639312"/>
          </a:xfrm>
          <a:prstGeom prst="ellipse">
            <a:avLst/>
          </a:prstGeom>
          <a:solidFill>
            <a:srgbClr val="00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5400000">
            <a:off x="12798772" y="4771327"/>
            <a:ext cx="3639312" cy="3639312"/>
          </a:xfrm>
          <a:prstGeom prst="ellipse">
            <a:avLst/>
          </a:prstGeom>
          <a:solidFill>
            <a:srgbClr val="00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5400000">
            <a:off x="8036944" y="4771327"/>
            <a:ext cx="3639312" cy="3639312"/>
          </a:xfrm>
          <a:prstGeom prst="ellipse">
            <a:avLst/>
          </a:prstGeom>
          <a:solidFill>
            <a:srgbClr val="00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5400000">
            <a:off x="3275116" y="4771327"/>
            <a:ext cx="3639312" cy="3639312"/>
          </a:xfrm>
          <a:prstGeom prst="ellipse">
            <a:avLst/>
          </a:prstGeom>
          <a:solidFill>
            <a:srgbClr val="007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hape 2641"/>
          <p:cNvSpPr/>
          <p:nvPr/>
        </p:nvSpPr>
        <p:spPr>
          <a:xfrm>
            <a:off x="4446121" y="6144370"/>
            <a:ext cx="1300130" cy="827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5" name="Shape 2688"/>
          <p:cNvSpPr/>
          <p:nvPr/>
        </p:nvSpPr>
        <p:spPr>
          <a:xfrm>
            <a:off x="9207950" y="5907983"/>
            <a:ext cx="1300128" cy="1300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783"/>
          <p:cNvSpPr/>
          <p:nvPr/>
        </p:nvSpPr>
        <p:spPr>
          <a:xfrm>
            <a:off x="13969778" y="5996628"/>
            <a:ext cx="1300128" cy="1122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7" name="Shape 2787"/>
          <p:cNvSpPr/>
          <p:nvPr/>
        </p:nvSpPr>
        <p:spPr>
          <a:xfrm>
            <a:off x="18732009" y="5907923"/>
            <a:ext cx="1299322" cy="1300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8" name="TextBox 67"/>
          <p:cNvSpPr txBox="1"/>
          <p:nvPr/>
        </p:nvSpPr>
        <p:spPr>
          <a:xfrm>
            <a:off x="9261063" y="9128997"/>
            <a:ext cx="11993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개인화</a:t>
            </a:r>
            <a:endParaRPr lang="en-US" sz="28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020160" y="9096126"/>
            <a:ext cx="11993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직관적</a:t>
            </a:r>
            <a:endParaRPr lang="en-US" sz="28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93497" y="9096126"/>
            <a:ext cx="221406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데이터베이스</a:t>
            </a:r>
            <a:endParaRPr lang="en-US" sz="28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646104" y="9096126"/>
            <a:ext cx="153760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SemiBold" charset="0"/>
              </a:rPr>
              <a:t>부가기능</a:t>
            </a:r>
            <a:endParaRPr lang="en-US" sz="28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SemiBold" charset="0"/>
            </a:endParaRPr>
          </a:p>
        </p:txBody>
      </p:sp>
      <p:sp>
        <p:nvSpPr>
          <p:cNvPr id="72" name="Subtitle 2"/>
          <p:cNvSpPr txBox="1">
            <a:spLocks/>
          </p:cNvSpPr>
          <p:nvPr/>
        </p:nvSpPr>
        <p:spPr>
          <a:xfrm>
            <a:off x="17201768" y="9739922"/>
            <a:ext cx="4358711" cy="22214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QnA</a:t>
            </a:r>
            <a:r>
              <a:rPr 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게시판을 통해 원하는 정보를 얻을 수 있게 하고 검색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데이터들을 통해 사용자에게 순위 정보 제공</a:t>
            </a:r>
            <a:endParaRPr 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12440122" y="9739922"/>
            <a:ext cx="4358711" cy="178234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고객이 사용함에 있어 불편함이 없도록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직관적인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UI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제공</a:t>
            </a:r>
            <a:endParaRPr 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74" name="Subtitle 2"/>
          <p:cNvSpPr txBox="1">
            <a:spLocks/>
          </p:cNvSpPr>
          <p:nvPr/>
        </p:nvSpPr>
        <p:spPr>
          <a:xfrm>
            <a:off x="7678476" y="9739922"/>
            <a:ext cx="4358711" cy="22214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고객이 원하는 식품을 찜 할 수 있고 칼로리를 계산할 수 있으며 알레르기 데이터나 영양성분을 관리할 수 있음</a:t>
            </a:r>
            <a:endParaRPr 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75" name="Subtitle 2"/>
          <p:cNvSpPr txBox="1">
            <a:spLocks/>
          </p:cNvSpPr>
          <p:nvPr/>
        </p:nvSpPr>
        <p:spPr>
          <a:xfrm>
            <a:off x="2916830" y="9739922"/>
            <a:ext cx="4358711" cy="119552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Light" charset="0"/>
              </a:rPr>
              <a:t>식품 별 첨가물과 영양성분 데이터베이스 제공</a:t>
            </a:r>
            <a:endParaRPr 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oppins Light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9E770E-8582-3F4A-9B51-D1B005C49561}"/>
              </a:ext>
            </a:extLst>
          </p:cNvPr>
          <p:cNvSpPr txBox="1"/>
          <p:nvPr/>
        </p:nvSpPr>
        <p:spPr>
          <a:xfrm>
            <a:off x="11150752" y="1160870"/>
            <a:ext cx="207620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목표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4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C88567-65BD-434D-B52F-0F322E52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2" y="-28812"/>
            <a:ext cx="24412292" cy="167834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980840" y="6091448"/>
            <a:ext cx="24160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400" b="1" spc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일정</a:t>
            </a:r>
            <a:endParaRPr lang="en-US" sz="8400" b="1" spc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38053" y="9041086"/>
            <a:ext cx="173316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rPr>
              <a:t>SCHEDULE</a:t>
            </a:r>
          </a:p>
        </p:txBody>
      </p:sp>
      <p:sp>
        <p:nvSpPr>
          <p:cNvPr id="2" name="Oval 1"/>
          <p:cNvSpPr/>
          <p:nvPr/>
        </p:nvSpPr>
        <p:spPr>
          <a:xfrm>
            <a:off x="11245618" y="3346513"/>
            <a:ext cx="1962614" cy="1962614"/>
          </a:xfrm>
          <a:prstGeom prst="ellipse">
            <a:avLst/>
          </a:prstGeom>
          <a:solidFill>
            <a:srgbClr val="007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637"/>
          <p:cNvSpPr/>
          <p:nvPr/>
        </p:nvSpPr>
        <p:spPr>
          <a:xfrm>
            <a:off x="11989118" y="3891841"/>
            <a:ext cx="475614" cy="87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18174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59A92613-A04B-4D0B-BC66-D137A267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68" y="8114185"/>
            <a:ext cx="20213897" cy="5113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Straight Connector 8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FC64C3-7306-9F47-826B-2519504A5E35}"/>
              </a:ext>
            </a:extLst>
          </p:cNvPr>
          <p:cNvSpPr txBox="1"/>
          <p:nvPr/>
        </p:nvSpPr>
        <p:spPr>
          <a:xfrm>
            <a:off x="11150750" y="1160870"/>
            <a:ext cx="207620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일정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9B8FB87-2BB4-410B-A0E2-2B97D90C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56" y="3345409"/>
            <a:ext cx="20547787" cy="46370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870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02CA0B4-0B1A-4E0C-BB11-7A704F9D8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42" y="-28812"/>
            <a:ext cx="24412292" cy="167834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92501" y="6091448"/>
            <a:ext cx="155927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400" b="1" spc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시장 분석 및 차별화 전략 기술</a:t>
            </a:r>
            <a:endParaRPr lang="en-US" sz="8400" b="1" spc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406951" y="9041086"/>
            <a:ext cx="1595373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 SemiBold" charset="0"/>
                <a:ea typeface="Poppins SemiBold" charset="0"/>
                <a:cs typeface="Poppins SemiBold" charset="0"/>
              </a:rPr>
              <a:t>ANALYSIS</a:t>
            </a:r>
          </a:p>
        </p:txBody>
      </p:sp>
      <p:sp>
        <p:nvSpPr>
          <p:cNvPr id="2" name="Oval 1"/>
          <p:cNvSpPr/>
          <p:nvPr/>
        </p:nvSpPr>
        <p:spPr>
          <a:xfrm>
            <a:off x="11245618" y="3346513"/>
            <a:ext cx="1962614" cy="1962614"/>
          </a:xfrm>
          <a:prstGeom prst="ellipse">
            <a:avLst/>
          </a:prstGeom>
          <a:solidFill>
            <a:srgbClr val="007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637"/>
          <p:cNvSpPr/>
          <p:nvPr/>
        </p:nvSpPr>
        <p:spPr>
          <a:xfrm>
            <a:off x="11989118" y="3891841"/>
            <a:ext cx="475614" cy="87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268244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2"/>
          <p:cNvSpPr txBox="1">
            <a:spLocks/>
          </p:cNvSpPr>
          <p:nvPr/>
        </p:nvSpPr>
        <p:spPr>
          <a:xfrm>
            <a:off x="13868924" y="10799213"/>
            <a:ext cx="6598563" cy="12724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다양한 식품 판매</a:t>
            </a:r>
            <a:endParaRPr lang="en-US" altLang="ko-KR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영양정보 보다는 판매에 초점</a:t>
            </a:r>
            <a:endParaRPr lang="en-US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186371" y="9708625"/>
            <a:ext cx="193193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SHOPPING MALL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361793" y="10190780"/>
            <a:ext cx="358111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GS FRESH, </a:t>
            </a:r>
            <a:r>
              <a:rPr lang="ko-KR" alt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식자재몰 </a:t>
            </a:r>
            <a:r>
              <a:rPr lang="en-US" altLang="ko-KR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…</a:t>
            </a:r>
            <a:endParaRPr lang="en-US" sz="2800" b="1" dirty="0">
              <a:solidFill>
                <a:schemeClr val="tx2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sp>
        <p:nvSpPr>
          <p:cNvPr id="68" name="Subtitle 2"/>
          <p:cNvSpPr txBox="1">
            <a:spLocks/>
          </p:cNvSpPr>
          <p:nvPr/>
        </p:nvSpPr>
        <p:spPr>
          <a:xfrm>
            <a:off x="4128262" y="10799213"/>
            <a:ext cx="6598563" cy="12724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다양한 식품들의 영양정보제공</a:t>
            </a:r>
            <a:endParaRPr lang="en-US" altLang="ko-KR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>
              <a:lnSpc>
                <a:spcPts val="4040"/>
              </a:lnSpc>
            </a:pPr>
            <a:r>
              <a:rPr lang="ko-KR" alt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개인 맞춤 서비스 </a:t>
            </a:r>
            <a:r>
              <a:rPr lang="ko-KR" altLang="en-US" dirty="0" err="1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미제공</a:t>
            </a:r>
            <a:endParaRPr lang="en-US" altLang="ko-KR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78279" y="9708625"/>
            <a:ext cx="186679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foodsafetykorea</a:t>
            </a:r>
            <a:endParaRPr lang="en-US" sz="2000" dirty="0">
              <a:solidFill>
                <a:schemeClr val="accent2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42126" y="10190780"/>
            <a:ext cx="233910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식품안전나라</a:t>
            </a:r>
            <a:endParaRPr lang="en-US" sz="2800" b="1" dirty="0">
              <a:solidFill>
                <a:schemeClr val="tx2"/>
              </a:solidFill>
              <a:latin typeface="Poppins SemiBold" charset="0"/>
              <a:ea typeface="Poppins SemiBold" charset="0"/>
              <a:cs typeface="Poppins SemiBold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05C40-A1DE-1B4E-9E84-907536C7C797}"/>
              </a:ext>
            </a:extLst>
          </p:cNvPr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755B58-9D7E-3C41-AA19-A80B5424ECCE}"/>
              </a:ext>
            </a:extLst>
          </p:cNvPr>
          <p:cNvSpPr txBox="1"/>
          <p:nvPr/>
        </p:nvSpPr>
        <p:spPr>
          <a:xfrm>
            <a:off x="8254932" y="1160870"/>
            <a:ext cx="78678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spc="8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Black" charset="0"/>
              </a:rPr>
              <a:t>시장 분석 및 전략</a:t>
            </a:r>
            <a:endParaRPr lang="en-US" sz="7000" b="1" spc="8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Black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90537-479C-495C-B60D-088C7010C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3" r="15680"/>
          <a:stretch/>
        </p:blipFill>
        <p:spPr>
          <a:xfrm>
            <a:off x="3306562" y="3303228"/>
            <a:ext cx="8325566" cy="55630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1F57F5-1BFD-4FDF-85DA-2056F602B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79"/>
          <a:stretch/>
        </p:blipFill>
        <p:spPr>
          <a:xfrm>
            <a:off x="12927356" y="3303228"/>
            <a:ext cx="8444822" cy="55630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B635F7EB-5F99-4080-B545-8D7E0FE24C58}"/>
              </a:ext>
            </a:extLst>
          </p:cNvPr>
          <p:cNvSpPr txBox="1">
            <a:spLocks/>
          </p:cNvSpPr>
          <p:nvPr/>
        </p:nvSpPr>
        <p:spPr>
          <a:xfrm>
            <a:off x="4250628" y="6458017"/>
            <a:ext cx="15995008" cy="7999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ko-KR" altLang="en-US" sz="6000" b="1" dirty="0">
                <a:solidFill>
                  <a:srgbClr val="000C28"/>
                </a:solidFill>
                <a:highlight>
                  <a:srgbClr val="E9FFE7"/>
                </a:highlight>
                <a:latin typeface="Poppins Light" charset="0"/>
                <a:ea typeface="Poppins Light" charset="0"/>
                <a:cs typeface="Poppins Light" charset="0"/>
              </a:rPr>
              <a:t>개인에게 맞는 다양한 영양 관리 서비스 제공</a:t>
            </a:r>
            <a:endParaRPr lang="en-US" altLang="ko-KR" sz="6000" b="1" dirty="0">
              <a:solidFill>
                <a:srgbClr val="000C28"/>
              </a:solidFill>
              <a:highlight>
                <a:srgbClr val="E9FFE7"/>
              </a:highlight>
              <a:latin typeface="Poppins Light" charset="0"/>
              <a:ea typeface="Poppins Light" charset="0"/>
              <a:cs typeface="Poppi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Default Theme">
  <a:themeElements>
    <a:clrScheme name="Custom 3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CDDD6"/>
      </a:accent1>
      <a:accent2>
        <a:srgbClr val="000000"/>
      </a:accent2>
      <a:accent3>
        <a:srgbClr val="ECDDD6"/>
      </a:accent3>
      <a:accent4>
        <a:srgbClr val="000000"/>
      </a:accent4>
      <a:accent5>
        <a:srgbClr val="ECDDD6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35968</TotalTime>
  <Words>716</Words>
  <Application>Microsoft Office PowerPoint</Application>
  <PresentationFormat>사용자 지정</PresentationFormat>
  <Paragraphs>186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Calibri Light</vt:lpstr>
      <vt:lpstr>Poppins Light</vt:lpstr>
      <vt:lpstr>Lato Light</vt:lpstr>
      <vt:lpstr>Poppins SemiBold</vt:lpstr>
      <vt:lpstr>Lato Black</vt:lpstr>
      <vt:lpstr>Arial</vt:lpstr>
      <vt:lpstr>나눔고딕 ExtraBold</vt:lpstr>
      <vt:lpstr>Gill Sans</vt:lpstr>
      <vt:lpstr>Lato</vt:lpstr>
      <vt:lpstr>나눔고딕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Powerpointify</dc:title>
  <dc:subject/>
  <dc:creator>이정수</dc:creator>
  <cp:keywords/>
  <dc:description/>
  <cp:lastModifiedBy>이 정수</cp:lastModifiedBy>
  <cp:revision>6207</cp:revision>
  <cp:lastPrinted>2018-10-04T13:38:44Z</cp:lastPrinted>
  <dcterms:created xsi:type="dcterms:W3CDTF">2014-11-12T21:47:38Z</dcterms:created>
  <dcterms:modified xsi:type="dcterms:W3CDTF">2019-11-28T08:18:56Z</dcterms:modified>
  <cp:category/>
</cp:coreProperties>
</file>